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263" r:id="rId5"/>
    <p:sldId id="264" r:id="rId6"/>
    <p:sldId id="266" r:id="rId7"/>
    <p:sldId id="267" r:id="rId8"/>
    <p:sldId id="260" r:id="rId9"/>
    <p:sldId id="278" r:id="rId10"/>
    <p:sldId id="280" r:id="rId11"/>
    <p:sldId id="277" r:id="rId12"/>
    <p:sldId id="303" r:id="rId13"/>
    <p:sldId id="301" r:id="rId14"/>
    <p:sldId id="302" r:id="rId15"/>
    <p:sldId id="300" r:id="rId16"/>
    <p:sldId id="281" r:id="rId17"/>
    <p:sldId id="282" r:id="rId18"/>
    <p:sldId id="283" r:id="rId19"/>
    <p:sldId id="284" r:id="rId20"/>
    <p:sldId id="285" r:id="rId21"/>
    <p:sldId id="286" r:id="rId22"/>
    <p:sldId id="288" r:id="rId23"/>
    <p:sldId id="291" r:id="rId24"/>
    <p:sldId id="290" r:id="rId25"/>
    <p:sldId id="292" r:id="rId26"/>
    <p:sldId id="271" r:id="rId27"/>
    <p:sldId id="272" r:id="rId28"/>
    <p:sldId id="295" r:id="rId29"/>
    <p:sldId id="273" r:id="rId30"/>
    <p:sldId id="293" r:id="rId31"/>
    <p:sldId id="294" r:id="rId32"/>
    <p:sldId id="275" r:id="rId33"/>
    <p:sldId id="296" r:id="rId34"/>
    <p:sldId id="297" r:id="rId35"/>
    <p:sldId id="262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73CF"/>
    <a:srgbClr val="FE9838"/>
    <a:srgbClr val="599BD3"/>
    <a:srgbClr val="032F8F"/>
    <a:srgbClr val="022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9"/>
    <p:restoredTop sz="79339"/>
  </p:normalViewPr>
  <p:slideViewPr>
    <p:cSldViewPr snapToGrid="0">
      <p:cViewPr varScale="1">
        <p:scale>
          <a:sx n="99" d="100"/>
          <a:sy n="99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A96D2D8-DA93-25CC-F26E-1B241F4611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3ADDD5-4677-DECC-A34E-8B26ADBD1A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A9B1D-6EF5-AF4E-B0E3-B2602BAE5358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659B2C-DBA7-B9E7-0CBC-7CA03341BD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2442AD-0B7B-56F0-631B-290D641D71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E86A2-B465-2B45-9CE9-72FE5BC837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092315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E0A24-1D9C-7A44-AB70-9F5C37E9DF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951651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056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5962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896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8015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7982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627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7571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9485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2595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070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283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2548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4654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0424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9714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2012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8679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0940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61735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387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8267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7171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594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15865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18549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7697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2435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7227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5473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0185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2916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5270BE-52A4-3047-B18A-D848615DC504}" type="datetime1">
              <a:rPr kumimoji="1" lang="en-US" altLang="zh-CN" smtClean="0"/>
              <a:t>10/17/24</a:t>
            </a:fld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E0A24-1D9C-7A44-AB70-9F5C37E9DF1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7668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593C4B7-2DAA-ABC8-6DBC-E26A46EB28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967" y="1057387"/>
            <a:ext cx="11540067" cy="5331045"/>
          </a:xfrm>
          <a:ln>
            <a:noFill/>
          </a:ln>
        </p:spPr>
        <p:txBody>
          <a:bodyPr/>
          <a:lstStyle>
            <a:lvl1pPr marL="0" indent="0">
              <a:spcAft>
                <a:spcPts val="1200"/>
              </a:spcAft>
              <a:buClr>
                <a:schemeClr val="tx1"/>
              </a:buClr>
              <a:buFont typeface="Wingdings" pitchFamily="2" charset="2"/>
              <a:buNone/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96950" indent="-4572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n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Font typeface="Wingdings" pitchFamily="2" charset="2"/>
              <a:buChar char="q"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Clr>
                <a:schemeClr val="tx1"/>
              </a:buClr>
              <a:buFont typeface="Wingdings" pitchFamily="2" charset="2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accent4"/>
              </a:buClr>
              <a:buFont typeface="Wingdings" panose="05000000000000000000" pitchFamily="2" charset="2"/>
              <a:buChar char="n"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1"/>
            <a:r>
              <a:rPr lang="zh-CN" altLang="en-US" dirty="0"/>
              <a:t>二级</a:t>
            </a:r>
            <a:endParaRPr lang="en-US" altLang="zh-CN" dirty="0"/>
          </a:p>
          <a:p>
            <a:pPr lvl="2"/>
            <a:r>
              <a:rPr lang="zh-CN" altLang="en-US" dirty="0"/>
              <a:t>三级</a:t>
            </a:r>
            <a:endParaRPr lang="en-US" altLang="zh-CN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C783EE4-6FCD-D5B5-5588-243100C5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67" y="92764"/>
            <a:ext cx="11540067" cy="77821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600" b="1">
                <a:solidFill>
                  <a:schemeClr val="tx1"/>
                </a:solidFill>
                <a:latin typeface="Monaco" pitchFamily="2" charset="77"/>
                <a:cs typeface="Calibri" panose="020F050202020403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D9DE49C5-7893-6A3F-F037-65A541AC4CD0}"/>
              </a:ext>
            </a:extLst>
          </p:cNvPr>
          <p:cNvCxnSpPr>
            <a:cxnSpLocks/>
          </p:cNvCxnSpPr>
          <p:nvPr userDrawn="1"/>
        </p:nvCxnSpPr>
        <p:spPr>
          <a:xfrm>
            <a:off x="325966" y="920974"/>
            <a:ext cx="4680000" cy="0"/>
          </a:xfrm>
          <a:prstGeom prst="line">
            <a:avLst/>
          </a:prstGeom>
          <a:ln w="60325">
            <a:solidFill>
              <a:srgbClr val="032F8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线连接符 5">
            <a:extLst>
              <a:ext uri="{FF2B5EF4-FFF2-40B4-BE49-F238E27FC236}">
                <a16:creationId xmlns:a16="http://schemas.microsoft.com/office/drawing/2014/main" id="{BD6635BE-8F8F-2046-949F-6A37ED4E76B6}"/>
              </a:ext>
            </a:extLst>
          </p:cNvPr>
          <p:cNvCxnSpPr>
            <a:cxnSpLocks/>
          </p:cNvCxnSpPr>
          <p:nvPr userDrawn="1"/>
        </p:nvCxnSpPr>
        <p:spPr>
          <a:xfrm>
            <a:off x="4888027" y="910614"/>
            <a:ext cx="4680000" cy="0"/>
          </a:xfrm>
          <a:prstGeom prst="line">
            <a:avLst/>
          </a:prstGeom>
          <a:ln w="25400">
            <a:solidFill>
              <a:srgbClr val="032F8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线连接符 5">
            <a:extLst>
              <a:ext uri="{FF2B5EF4-FFF2-40B4-BE49-F238E27FC236}">
                <a16:creationId xmlns:a16="http://schemas.microsoft.com/office/drawing/2014/main" id="{65363E30-4145-2644-B8EF-1C063946BC59}"/>
              </a:ext>
            </a:extLst>
          </p:cNvPr>
          <p:cNvCxnSpPr>
            <a:cxnSpLocks/>
          </p:cNvCxnSpPr>
          <p:nvPr userDrawn="1"/>
        </p:nvCxnSpPr>
        <p:spPr>
          <a:xfrm>
            <a:off x="313609" y="6549414"/>
            <a:ext cx="11540068" cy="0"/>
          </a:xfrm>
          <a:prstGeom prst="line">
            <a:avLst/>
          </a:prstGeom>
          <a:ln w="25400">
            <a:solidFill>
              <a:srgbClr val="032F8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57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9FAC89-00C4-8EBC-26FF-F19960FBE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F15A19-4479-7C05-DDF4-252772B92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55907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1.emf"/><Relationship Id="rId4" Type="http://schemas.openxmlformats.org/officeDocument/2006/relationships/hyperlink" Target="https://github.com/LlamaTouch/LlamaTouch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1.png"/><Relationship Id="rId1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12" Type="http://schemas.openxmlformats.org/officeDocument/2006/relationships/image" Target="../media/image10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9.png"/><Relationship Id="rId5" Type="http://schemas.openxmlformats.org/officeDocument/2006/relationships/image" Target="../media/image21.png"/><Relationship Id="rId15" Type="http://schemas.openxmlformats.org/officeDocument/2006/relationships/image" Target="../media/image14.png"/><Relationship Id="rId10" Type="http://schemas.openxmlformats.org/officeDocument/2006/relationships/image" Target="../media/image8.png"/><Relationship Id="rId19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0.png"/><Relationship Id="rId5" Type="http://schemas.openxmlformats.org/officeDocument/2006/relationships/image" Target="../media/image9.png"/><Relationship Id="rId10" Type="http://schemas.openxmlformats.org/officeDocument/2006/relationships/image" Target="../media/image29.png"/><Relationship Id="rId4" Type="http://schemas.openxmlformats.org/officeDocument/2006/relationships/image" Target="../media/image8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0.png"/><Relationship Id="rId5" Type="http://schemas.openxmlformats.org/officeDocument/2006/relationships/image" Target="../media/image9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8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5DE3429-1ED6-A045-A7A4-DD20DAC9AFD1}"/>
              </a:ext>
            </a:extLst>
          </p:cNvPr>
          <p:cNvGrpSpPr/>
          <p:nvPr/>
        </p:nvGrpSpPr>
        <p:grpSpPr>
          <a:xfrm>
            <a:off x="47367" y="1461021"/>
            <a:ext cx="12097265" cy="1466672"/>
            <a:chOff x="47367" y="2054156"/>
            <a:chExt cx="12097265" cy="14666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263EC8-D025-6B48-B74B-87246C3ED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096" y="2138957"/>
              <a:ext cx="3401943" cy="50693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3EA682-1A58-2446-9DE3-4DA5C8422549}"/>
                </a:ext>
              </a:extLst>
            </p:cNvPr>
            <p:cNvSpPr txBox="1"/>
            <p:nvPr/>
          </p:nvSpPr>
          <p:spPr>
            <a:xfrm>
              <a:off x="3888570" y="2054156"/>
              <a:ext cx="80439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4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: A Faithful and Scalable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BBC396-9B91-F24E-BA93-69BD381C61BF}"/>
                </a:ext>
              </a:extLst>
            </p:cNvPr>
            <p:cNvSpPr txBox="1"/>
            <p:nvPr/>
          </p:nvSpPr>
          <p:spPr>
            <a:xfrm>
              <a:off x="47367" y="2751387"/>
              <a:ext cx="1209726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4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Testbed for Mobile UI Task Automation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596D4EC-21C6-0844-B93D-9803B323136E}"/>
              </a:ext>
            </a:extLst>
          </p:cNvPr>
          <p:cNvSpPr txBox="1"/>
          <p:nvPr/>
        </p:nvSpPr>
        <p:spPr>
          <a:xfrm>
            <a:off x="2339067" y="3280329"/>
            <a:ext cx="7229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dirty="0">
                <a:latin typeface="Consolas" panose="020B0609020204030204" pitchFamily="49" charset="0"/>
                <a:cs typeface="Consolas" panose="020B0609020204030204" pitchFamily="49" charset="0"/>
              </a:rPr>
              <a:t>Li Zhang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Shihe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Wang,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Xianqing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Jia,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Zhihan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Zheng,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Yunhe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Yan, Longxi Gao,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Yuanchun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Li</a:t>
            </a:r>
            <a:r>
              <a:rPr lang="en-US" altLang="zh-CN" sz="2000" b="1" i="1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Mengwei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Xu</a:t>
            </a:r>
            <a:endParaRPr lang="en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8CAAA-08A6-7449-900F-0460136C1277}"/>
              </a:ext>
            </a:extLst>
          </p:cNvPr>
          <p:cNvSpPr txBox="1"/>
          <p:nvPr/>
        </p:nvSpPr>
        <p:spPr>
          <a:xfrm>
            <a:off x="1238973" y="4153615"/>
            <a:ext cx="942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i="1" dirty="0">
                <a:latin typeface="Consolas" panose="020B0609020204030204" pitchFamily="49" charset="0"/>
                <a:cs typeface="Consolas" panose="020B0609020204030204" pitchFamily="49" charset="0"/>
              </a:rPr>
              <a:t>Beijing University of Posts and Telecommunications (BUPT)</a:t>
            </a:r>
            <a:br>
              <a:rPr lang="en-CN" b="1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CN" b="1" i="1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CN" b="1" i="1" dirty="0">
                <a:latin typeface="Consolas" panose="020B0609020204030204" pitchFamily="49" charset="0"/>
                <a:cs typeface="Consolas" panose="020B0609020204030204" pitchFamily="49" charset="0"/>
              </a:rPr>
              <a:t>Institute for AI Industry Research (AIR), Tsinghua University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DF611C-12AA-0542-B133-BB025D6C8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320" y="5026084"/>
            <a:ext cx="1226939" cy="1226939"/>
          </a:xfrm>
          <a:prstGeom prst="rect">
            <a:avLst/>
          </a:prstGeom>
        </p:spPr>
      </p:pic>
      <p:pic>
        <p:nvPicPr>
          <p:cNvPr id="1026" name="Picture 2" descr="BUPT Logo">
            <a:extLst>
              <a:ext uri="{FF2B5EF4-FFF2-40B4-BE49-F238E27FC236}">
                <a16:creationId xmlns:a16="http://schemas.microsoft.com/office/drawing/2014/main" id="{FAE184BD-1271-7649-B3CE-F5160ADF9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84"/>
          <a:stretch/>
        </p:blipFill>
        <p:spPr bwMode="auto">
          <a:xfrm>
            <a:off x="3731741" y="5050983"/>
            <a:ext cx="1226939" cy="117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UIST 2024 Logo">
            <a:extLst>
              <a:ext uri="{FF2B5EF4-FFF2-40B4-BE49-F238E27FC236}">
                <a16:creationId xmlns:a16="http://schemas.microsoft.com/office/drawing/2014/main" id="{92BECE13-D458-6BC2-DEB3-4404FD8FB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880" y="25046"/>
            <a:ext cx="1625752" cy="10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561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457C51-70DF-9D49-8904-6B936BA5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Observation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917614-0DF8-5A3C-A7C4-D34F2899A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98" y="7078300"/>
            <a:ext cx="1561451" cy="277302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A3B618-4A45-A333-F04F-17DF3754763A}"/>
              </a:ext>
            </a:extLst>
          </p:cNvPr>
          <p:cNvCxnSpPr>
            <a:cxnSpLocks/>
          </p:cNvCxnSpPr>
          <p:nvPr/>
        </p:nvCxnSpPr>
        <p:spPr>
          <a:xfrm flipV="1">
            <a:off x="941902" y="3837610"/>
            <a:ext cx="289201" cy="1093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7955665-DD27-061E-4217-1915EEDCE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18" y="7079774"/>
            <a:ext cx="1561452" cy="2773024"/>
          </a:xfrm>
          <a:prstGeom prst="rect">
            <a:avLst/>
          </a:prstGeom>
        </p:spPr>
      </p:pic>
      <p:sp>
        <p:nvSpPr>
          <p:cNvPr id="20" name="Plus 19">
            <a:extLst>
              <a:ext uri="{FF2B5EF4-FFF2-40B4-BE49-F238E27FC236}">
                <a16:creationId xmlns:a16="http://schemas.microsoft.com/office/drawing/2014/main" id="{0B76152B-FB2A-723A-FD37-A469B7DB2FCE}"/>
              </a:ext>
            </a:extLst>
          </p:cNvPr>
          <p:cNvSpPr/>
          <p:nvPr/>
        </p:nvSpPr>
        <p:spPr>
          <a:xfrm>
            <a:off x="1326508" y="4269726"/>
            <a:ext cx="504000" cy="468000"/>
          </a:xfrm>
          <a:prstGeom prst="mathPlus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54B142-3FF0-D853-61CF-E5D53B313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36" y="1369864"/>
            <a:ext cx="2832691" cy="503065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2F729E7-85B9-36ED-17A1-01E5AF74DD38}"/>
              </a:ext>
            </a:extLst>
          </p:cNvPr>
          <p:cNvGrpSpPr/>
          <p:nvPr/>
        </p:nvGrpSpPr>
        <p:grpSpPr>
          <a:xfrm>
            <a:off x="3536312" y="7064434"/>
            <a:ext cx="1560876" cy="2772000"/>
            <a:chOff x="3065250" y="3628516"/>
            <a:chExt cx="1560876" cy="2772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70EB55-10C9-3C94-6461-BC5A66D90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65250" y="3628516"/>
              <a:ext cx="1560876" cy="2772000"/>
            </a:xfrm>
            <a:prstGeom prst="rect">
              <a:avLst/>
            </a:prstGeom>
          </p:spPr>
        </p:pic>
        <p:sp>
          <p:nvSpPr>
            <p:cNvPr id="10" name="Plus 9">
              <a:extLst>
                <a:ext uri="{FF2B5EF4-FFF2-40B4-BE49-F238E27FC236}">
                  <a16:creationId xmlns:a16="http://schemas.microsoft.com/office/drawing/2014/main" id="{66F697F6-D59F-2B04-6C63-E9D8731F9285}"/>
                </a:ext>
              </a:extLst>
            </p:cNvPr>
            <p:cNvSpPr/>
            <p:nvPr/>
          </p:nvSpPr>
          <p:spPr>
            <a:xfrm>
              <a:off x="3934343" y="5549086"/>
              <a:ext cx="504000" cy="468000"/>
            </a:xfrm>
            <a:prstGeom prst="mathPlus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BC45BB4-3180-7271-A326-BE3B99FA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1343" y="4619401"/>
              <a:ext cx="289201" cy="109386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3BBBEB-86BE-29C4-31BD-8EDF772A80CF}"/>
              </a:ext>
            </a:extLst>
          </p:cNvPr>
          <p:cNvGrpSpPr/>
          <p:nvPr/>
        </p:nvGrpSpPr>
        <p:grpSpPr>
          <a:xfrm>
            <a:off x="4471823" y="7058392"/>
            <a:ext cx="1560876" cy="2772000"/>
            <a:chOff x="4714781" y="3622474"/>
            <a:chExt cx="1560876" cy="2772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8305F1-319C-82CF-900E-BE1D1425C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14781" y="3622474"/>
              <a:ext cx="1560876" cy="2772000"/>
            </a:xfrm>
            <a:prstGeom prst="rect">
              <a:avLst/>
            </a:prstGeom>
          </p:spPr>
        </p:pic>
        <p:sp>
          <p:nvSpPr>
            <p:cNvPr id="12" name="Plus 11">
              <a:extLst>
                <a:ext uri="{FF2B5EF4-FFF2-40B4-BE49-F238E27FC236}">
                  <a16:creationId xmlns:a16="http://schemas.microsoft.com/office/drawing/2014/main" id="{824E03AE-6D9A-0CE5-ABEE-860CA0DC50E3}"/>
                </a:ext>
              </a:extLst>
            </p:cNvPr>
            <p:cNvSpPr/>
            <p:nvPr/>
          </p:nvSpPr>
          <p:spPr>
            <a:xfrm>
              <a:off x="4765477" y="5294095"/>
              <a:ext cx="504000" cy="468000"/>
            </a:xfrm>
            <a:prstGeom prst="mathPlus">
              <a:avLst/>
            </a:prstGeom>
            <a:solidFill>
              <a:srgbClr val="FF00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4624CD-54DF-7815-DB2C-2DF456A948EA}"/>
              </a:ext>
            </a:extLst>
          </p:cNvPr>
          <p:cNvGrpSpPr/>
          <p:nvPr/>
        </p:nvGrpSpPr>
        <p:grpSpPr>
          <a:xfrm>
            <a:off x="5439478" y="7065908"/>
            <a:ext cx="1560876" cy="2778335"/>
            <a:chOff x="6364312" y="3614340"/>
            <a:chExt cx="1560876" cy="27783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D8D9FC-6EA8-8C87-E5E3-304D3461D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64312" y="3620675"/>
              <a:ext cx="1560876" cy="2772000"/>
            </a:xfrm>
            <a:prstGeom prst="rect">
              <a:avLst/>
            </a:prstGeom>
          </p:spPr>
        </p:pic>
        <p:sp>
          <p:nvSpPr>
            <p:cNvPr id="13" name="Plus 12">
              <a:extLst>
                <a:ext uri="{FF2B5EF4-FFF2-40B4-BE49-F238E27FC236}">
                  <a16:creationId xmlns:a16="http://schemas.microsoft.com/office/drawing/2014/main" id="{FA572DA5-9DE4-EF80-7FF0-60A344DA0905}"/>
                </a:ext>
              </a:extLst>
            </p:cNvPr>
            <p:cNvSpPr/>
            <p:nvPr/>
          </p:nvSpPr>
          <p:spPr>
            <a:xfrm>
              <a:off x="6640750" y="3614340"/>
              <a:ext cx="504000" cy="468000"/>
            </a:xfrm>
            <a:prstGeom prst="mathPlus">
              <a:avLst/>
            </a:prstGeom>
            <a:solidFill>
              <a:srgbClr val="FF00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8F6786-56F5-C2C8-7BC5-926D5D0A5818}"/>
              </a:ext>
            </a:extLst>
          </p:cNvPr>
          <p:cNvGrpSpPr/>
          <p:nvPr/>
        </p:nvGrpSpPr>
        <p:grpSpPr>
          <a:xfrm>
            <a:off x="6520928" y="7050258"/>
            <a:ext cx="1560876" cy="2772000"/>
            <a:chOff x="8017527" y="3614340"/>
            <a:chExt cx="1560876" cy="2772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BC9DF3-B8E7-E070-0D4A-249220F7B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17527" y="3614340"/>
              <a:ext cx="1560876" cy="2772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96418F-35BA-BED0-2A65-86F89B822E94}"/>
                </a:ext>
              </a:extLst>
            </p:cNvPr>
            <p:cNvSpPr/>
            <p:nvPr/>
          </p:nvSpPr>
          <p:spPr>
            <a:xfrm>
              <a:off x="8065309" y="3716337"/>
              <a:ext cx="1472407" cy="185576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8FC24D-C39D-1C72-7F76-16C795DB8EAE}"/>
              </a:ext>
            </a:extLst>
          </p:cNvPr>
          <p:cNvGrpSpPr/>
          <p:nvPr/>
        </p:nvGrpSpPr>
        <p:grpSpPr>
          <a:xfrm>
            <a:off x="7456034" y="7064945"/>
            <a:ext cx="1560876" cy="2772000"/>
            <a:chOff x="9670742" y="3614340"/>
            <a:chExt cx="1560876" cy="2772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879619-204F-EBB6-12FA-B42914B48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70742" y="3614340"/>
              <a:ext cx="1560876" cy="2772000"/>
            </a:xfrm>
            <a:prstGeom prst="rect">
              <a:avLst/>
            </a:prstGeom>
          </p:spPr>
        </p:pic>
        <p:sp>
          <p:nvSpPr>
            <p:cNvPr id="23" name="Plus 22">
              <a:extLst>
                <a:ext uri="{FF2B5EF4-FFF2-40B4-BE49-F238E27FC236}">
                  <a16:creationId xmlns:a16="http://schemas.microsoft.com/office/drawing/2014/main" id="{D9929045-4494-20CB-3648-E0193C4773B3}"/>
                </a:ext>
              </a:extLst>
            </p:cNvPr>
            <p:cNvSpPr/>
            <p:nvPr/>
          </p:nvSpPr>
          <p:spPr>
            <a:xfrm>
              <a:off x="10638397" y="4532340"/>
              <a:ext cx="504000" cy="468000"/>
            </a:xfrm>
            <a:prstGeom prst="mathPlus">
              <a:avLst/>
            </a:prstGeom>
            <a:solidFill>
              <a:srgbClr val="FF00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AE970D-4C52-E98A-69D6-A6750F75872A}"/>
              </a:ext>
            </a:extLst>
          </p:cNvPr>
          <p:cNvGrpSpPr/>
          <p:nvPr/>
        </p:nvGrpSpPr>
        <p:grpSpPr>
          <a:xfrm>
            <a:off x="8358185" y="7058392"/>
            <a:ext cx="1560875" cy="2772000"/>
            <a:chOff x="13717364" y="8288716"/>
            <a:chExt cx="1560875" cy="277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4A7C21-8FFB-7DCC-3E73-B4C484893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717364" y="8288716"/>
              <a:ext cx="1560875" cy="2772000"/>
            </a:xfrm>
            <a:prstGeom prst="rect">
              <a:avLst/>
            </a:prstGeom>
          </p:spPr>
        </p:pic>
        <p:sp>
          <p:nvSpPr>
            <p:cNvPr id="24" name="Plus 23">
              <a:extLst>
                <a:ext uri="{FF2B5EF4-FFF2-40B4-BE49-F238E27FC236}">
                  <a16:creationId xmlns:a16="http://schemas.microsoft.com/office/drawing/2014/main" id="{CDF36B51-F47A-AC34-6861-B8444CDCE5BB}"/>
                </a:ext>
              </a:extLst>
            </p:cNvPr>
            <p:cNvSpPr/>
            <p:nvPr/>
          </p:nvSpPr>
          <p:spPr>
            <a:xfrm>
              <a:off x="14497801" y="8923149"/>
              <a:ext cx="504000" cy="468000"/>
            </a:xfrm>
            <a:prstGeom prst="mathPlus">
              <a:avLst/>
            </a:prstGeom>
            <a:solidFill>
              <a:srgbClr val="FF00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27A4312-543B-895C-AFC0-9C14926DA627}"/>
              </a:ext>
            </a:extLst>
          </p:cNvPr>
          <p:cNvSpPr txBox="1"/>
          <p:nvPr/>
        </p:nvSpPr>
        <p:spPr>
          <a:xfrm>
            <a:off x="4866930" y="12088874"/>
            <a:ext cx="752649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N" i="1" dirty="0"/>
              <a:t>Task: </a:t>
            </a:r>
            <a:r>
              <a:rPr lang="en-US" i="1" dirty="0"/>
              <a:t>Open app "Microsoft Excel" (install if not already installed), go to login, …</a:t>
            </a:r>
            <a:endParaRPr lang="en-CN" i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63D6040-B667-C60E-8669-386A25EFA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275" y="1361802"/>
            <a:ext cx="2832690" cy="503065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B22F94F-B5E4-F00E-6895-C2F8364499D3}"/>
              </a:ext>
            </a:extLst>
          </p:cNvPr>
          <p:cNvSpPr txBox="1"/>
          <p:nvPr/>
        </p:nvSpPr>
        <p:spPr>
          <a:xfrm>
            <a:off x="4314391" y="1387775"/>
            <a:ext cx="35632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zh-CN" altLang="en-US" sz="2400" dirty="0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 execution paths</a:t>
            </a:r>
          </a:p>
          <a:p>
            <a:pPr algn="ctr"/>
            <a:endParaRPr lang="en-US" altLang="zh-CN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altLang="zh-CN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altLang="zh-CN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altLang="zh-CN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same app state</a:t>
            </a: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login page of Microsoft Excel</a:t>
            </a:r>
            <a:endParaRPr lang="en-CN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7" name="线条 线条" descr="线条 线条">
            <a:extLst>
              <a:ext uri="{FF2B5EF4-FFF2-40B4-BE49-F238E27FC236}">
                <a16:creationId xmlns:a16="http://schemas.microsoft.com/office/drawing/2014/main" id="{06CA1EE4-BC8D-BDDB-D95B-D1DF03FE2DDB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5609999" y="2607263"/>
            <a:ext cx="972000" cy="228953"/>
          </a:xfrm>
          <a:prstGeom prst="rect">
            <a:avLst/>
          </a:prstGeom>
        </p:spPr>
      </p:pic>
      <p:pic>
        <p:nvPicPr>
          <p:cNvPr id="39" name="线条 线条" descr="线条 线条">
            <a:extLst>
              <a:ext uri="{FF2B5EF4-FFF2-40B4-BE49-F238E27FC236}">
                <a16:creationId xmlns:a16="http://schemas.microsoft.com/office/drawing/2014/main" id="{A03B4DA7-D212-59B1-0517-5BE675B8FA3D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5609999" y="4213285"/>
            <a:ext cx="972000" cy="22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35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457C51-70DF-9D49-8904-6B936BA5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Our Approach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EFBBB52-2827-795D-C873-A68463D0D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67" y="1057387"/>
            <a:ext cx="11540067" cy="5331045"/>
          </a:xfrm>
        </p:spPr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 approach: Check app states during and after task execution, rather than comparing concrate action sequences.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CF0DB-4DC1-C7E8-BD69-C9D804C36F01}"/>
              </a:ext>
            </a:extLst>
          </p:cNvPr>
          <p:cNvSpPr txBox="1"/>
          <p:nvPr/>
        </p:nvSpPr>
        <p:spPr>
          <a:xfrm>
            <a:off x="1769986" y="2951946"/>
            <a:ext cx="8652027" cy="954107"/>
          </a:xfrm>
          <a:prstGeom prst="rect">
            <a:avLst/>
          </a:prstGeom>
          <a:noFill/>
          <a:ln w="22225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>
              <a:buClr>
                <a:srgbClr val="00B050"/>
              </a:buClr>
            </a:pPr>
            <a:r>
              <a:rPr lang="en-CN" sz="2800" b="1" dirty="0">
                <a:solidFill>
                  <a:srgbClr val="C00000"/>
                </a:solidFill>
                <a:latin typeface="Monaco" pitchFamily="2" charset="77"/>
              </a:rPr>
              <a:t>For a given task, how to annotate app states to represent task completion?</a:t>
            </a:r>
          </a:p>
        </p:txBody>
      </p:sp>
    </p:spTree>
    <p:extLst>
      <p:ext uri="{BB962C8B-B14F-4D97-AF65-F5344CB8AC3E}">
        <p14:creationId xmlns:p14="http://schemas.microsoft.com/office/powerpoint/2010/main" val="335214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08070F-BCD3-5DC7-7431-BE19EA04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67" y="1057387"/>
            <a:ext cx="5770033" cy="5331045"/>
          </a:xfrm>
        </p:spPr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Annotate and match at the whole-screen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1F730-C23D-6500-E88A-36A25E8A7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Task Completion Annotation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543D0-E70E-B05B-9A13-AC29B39DA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97" y="2258093"/>
            <a:ext cx="1561451" cy="2773022"/>
          </a:xfrm>
          <a:prstGeom prst="rect">
            <a:avLst/>
          </a:prstGeom>
        </p:spPr>
      </p:pic>
      <p:sp>
        <p:nvSpPr>
          <p:cNvPr id="6" name="Plus 5">
            <a:extLst>
              <a:ext uri="{FF2B5EF4-FFF2-40B4-BE49-F238E27FC236}">
                <a16:creationId xmlns:a16="http://schemas.microsoft.com/office/drawing/2014/main" id="{5C41927C-DE55-6826-75B1-E9FCF80BA1E6}"/>
              </a:ext>
            </a:extLst>
          </p:cNvPr>
          <p:cNvSpPr/>
          <p:nvPr/>
        </p:nvSpPr>
        <p:spPr>
          <a:xfrm>
            <a:off x="1102101" y="3396872"/>
            <a:ext cx="504000" cy="468000"/>
          </a:xfrm>
          <a:prstGeom prst="mathPlus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B8F8A9-61F7-8991-7BE3-16F204F2F59A}"/>
              </a:ext>
            </a:extLst>
          </p:cNvPr>
          <p:cNvCxnSpPr>
            <a:cxnSpLocks/>
          </p:cNvCxnSpPr>
          <p:nvPr/>
        </p:nvCxnSpPr>
        <p:spPr>
          <a:xfrm flipV="1">
            <a:off x="1399101" y="2467187"/>
            <a:ext cx="289201" cy="1093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75E28EF-24AB-175A-9CD6-0678FF424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17" y="2259567"/>
            <a:ext cx="1561452" cy="2773024"/>
          </a:xfrm>
          <a:prstGeom prst="rect">
            <a:avLst/>
          </a:prstGeom>
        </p:spPr>
      </p:pic>
      <p:sp>
        <p:nvSpPr>
          <p:cNvPr id="9" name="Plus 8">
            <a:extLst>
              <a:ext uri="{FF2B5EF4-FFF2-40B4-BE49-F238E27FC236}">
                <a16:creationId xmlns:a16="http://schemas.microsoft.com/office/drawing/2014/main" id="{1C39F7CC-309B-2CDF-D526-163DFBF75C63}"/>
              </a:ext>
            </a:extLst>
          </p:cNvPr>
          <p:cNvSpPr/>
          <p:nvPr/>
        </p:nvSpPr>
        <p:spPr>
          <a:xfrm>
            <a:off x="1783707" y="2899303"/>
            <a:ext cx="504000" cy="468000"/>
          </a:xfrm>
          <a:prstGeom prst="mathPlus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AC9008-23BE-46D9-6E05-CF43656D5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235" y="2258093"/>
            <a:ext cx="1560875" cy="2772000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4787B132-4496-88AA-DC12-1136AD8AAA27}"/>
              </a:ext>
            </a:extLst>
          </p:cNvPr>
          <p:cNvSpPr/>
          <p:nvPr/>
        </p:nvSpPr>
        <p:spPr>
          <a:xfrm>
            <a:off x="3161507" y="3386235"/>
            <a:ext cx="591671" cy="3978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C59BF6-02CC-70F5-9503-D251632F0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142" y="2244872"/>
            <a:ext cx="1560875" cy="2772000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52A49F-523A-05E8-131E-851444A1CBF5}"/>
              </a:ext>
            </a:extLst>
          </p:cNvPr>
          <p:cNvSpPr txBox="1"/>
          <p:nvPr/>
        </p:nvSpPr>
        <p:spPr>
          <a:xfrm>
            <a:off x="804444" y="5248102"/>
            <a:ext cx="5042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Unable to handle dynamic screen resolutions, dynamic screen contents (e.g., ads)</a:t>
            </a:r>
          </a:p>
        </p:txBody>
      </p:sp>
    </p:spTree>
    <p:extLst>
      <p:ext uri="{BB962C8B-B14F-4D97-AF65-F5344CB8AC3E}">
        <p14:creationId xmlns:p14="http://schemas.microsoft.com/office/powerpoint/2010/main" val="101534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08070F-BCD3-5DC7-7431-BE19EA04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67" y="1057387"/>
            <a:ext cx="5770033" cy="5331045"/>
          </a:xfrm>
        </p:spPr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Annotate and match at the whole-screen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1F730-C23D-6500-E88A-36A25E8A7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Task Completion Annotation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543D0-E70E-B05B-9A13-AC29B39DA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97" y="2258093"/>
            <a:ext cx="1561451" cy="2773022"/>
          </a:xfrm>
          <a:prstGeom prst="rect">
            <a:avLst/>
          </a:prstGeom>
        </p:spPr>
      </p:pic>
      <p:sp>
        <p:nvSpPr>
          <p:cNvPr id="6" name="Plus 5">
            <a:extLst>
              <a:ext uri="{FF2B5EF4-FFF2-40B4-BE49-F238E27FC236}">
                <a16:creationId xmlns:a16="http://schemas.microsoft.com/office/drawing/2014/main" id="{5C41927C-DE55-6826-75B1-E9FCF80BA1E6}"/>
              </a:ext>
            </a:extLst>
          </p:cNvPr>
          <p:cNvSpPr/>
          <p:nvPr/>
        </p:nvSpPr>
        <p:spPr>
          <a:xfrm>
            <a:off x="1102101" y="3396872"/>
            <a:ext cx="504000" cy="468000"/>
          </a:xfrm>
          <a:prstGeom prst="mathPlus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B8F8A9-61F7-8991-7BE3-16F204F2F59A}"/>
              </a:ext>
            </a:extLst>
          </p:cNvPr>
          <p:cNvCxnSpPr>
            <a:cxnSpLocks/>
          </p:cNvCxnSpPr>
          <p:nvPr/>
        </p:nvCxnSpPr>
        <p:spPr>
          <a:xfrm flipV="1">
            <a:off x="1399101" y="2467187"/>
            <a:ext cx="289201" cy="1093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75E28EF-24AB-175A-9CD6-0678FF424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17" y="2259567"/>
            <a:ext cx="1561452" cy="2773024"/>
          </a:xfrm>
          <a:prstGeom prst="rect">
            <a:avLst/>
          </a:prstGeom>
        </p:spPr>
      </p:pic>
      <p:sp>
        <p:nvSpPr>
          <p:cNvPr id="9" name="Plus 8">
            <a:extLst>
              <a:ext uri="{FF2B5EF4-FFF2-40B4-BE49-F238E27FC236}">
                <a16:creationId xmlns:a16="http://schemas.microsoft.com/office/drawing/2014/main" id="{1C39F7CC-309B-2CDF-D526-163DFBF75C63}"/>
              </a:ext>
            </a:extLst>
          </p:cNvPr>
          <p:cNvSpPr/>
          <p:nvPr/>
        </p:nvSpPr>
        <p:spPr>
          <a:xfrm>
            <a:off x="1783707" y="2899303"/>
            <a:ext cx="504000" cy="468000"/>
          </a:xfrm>
          <a:prstGeom prst="mathPlus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AC9008-23BE-46D9-6E05-CF43656D5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235" y="2258093"/>
            <a:ext cx="1560875" cy="2772000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4787B132-4496-88AA-DC12-1136AD8AAA27}"/>
              </a:ext>
            </a:extLst>
          </p:cNvPr>
          <p:cNvSpPr/>
          <p:nvPr/>
        </p:nvSpPr>
        <p:spPr>
          <a:xfrm>
            <a:off x="3161507" y="3386235"/>
            <a:ext cx="591671" cy="3978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C59BF6-02CC-70F5-9503-D251632F0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142" y="2244872"/>
            <a:ext cx="1560875" cy="2772000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2C75509-9B43-6D93-E95B-9C8DB8D54A19}"/>
              </a:ext>
            </a:extLst>
          </p:cNvPr>
          <p:cNvSpPr txBox="1">
            <a:spLocks/>
          </p:cNvSpPr>
          <p:nvPr/>
        </p:nvSpPr>
        <p:spPr>
          <a:xfrm>
            <a:off x="6053918" y="1044231"/>
            <a:ext cx="6451848" cy="53310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tx1"/>
              </a:buClr>
              <a:buFont typeface="Wingdings" pitchFamily="2" charset="2"/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996950" indent="-4572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q"/>
            </a:pP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 we want: Fine-grained app state annotation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4F1238-791A-7247-5179-2E092C95E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880" y="2242374"/>
            <a:ext cx="1561451" cy="2773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15FC31-C612-B9D9-7446-163A38963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700" y="2243848"/>
            <a:ext cx="1561452" cy="27730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A24B4F-7168-49BC-5C5F-92F79E772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518" y="2242374"/>
            <a:ext cx="1560875" cy="2772000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99396D62-918D-1217-AE81-CE846B9C6FEC}"/>
              </a:ext>
            </a:extLst>
          </p:cNvPr>
          <p:cNvSpPr/>
          <p:nvPr/>
        </p:nvSpPr>
        <p:spPr>
          <a:xfrm>
            <a:off x="9303247" y="3421038"/>
            <a:ext cx="591671" cy="3978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3F41ED5-476F-CEA7-E9C1-8165F496D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849" y="2242374"/>
            <a:ext cx="1561453" cy="27730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308D42-93B5-E8FE-6075-328AC407C3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522" t="64439" r="18050" b="28458"/>
          <a:stretch/>
        </p:blipFill>
        <p:spPr>
          <a:xfrm>
            <a:off x="10122399" y="3999343"/>
            <a:ext cx="1303458" cy="263375"/>
          </a:xfrm>
          <a:prstGeom prst="rect">
            <a:avLst/>
          </a:prstGeom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52A49F-523A-05E8-131E-851444A1CBF5}"/>
              </a:ext>
            </a:extLst>
          </p:cNvPr>
          <p:cNvSpPr txBox="1"/>
          <p:nvPr/>
        </p:nvSpPr>
        <p:spPr>
          <a:xfrm>
            <a:off x="804444" y="5248102"/>
            <a:ext cx="5042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Unable to handle dynamic screen resolutions, dynamic screen contents (e.g., ads)</a:t>
            </a:r>
          </a:p>
        </p:txBody>
      </p:sp>
    </p:spTree>
    <p:extLst>
      <p:ext uri="{BB962C8B-B14F-4D97-AF65-F5344CB8AC3E}">
        <p14:creationId xmlns:p14="http://schemas.microsoft.com/office/powerpoint/2010/main" val="91711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08070F-BCD3-5DC7-7431-BE19EA04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67" y="1057387"/>
            <a:ext cx="5770033" cy="5331045"/>
          </a:xfrm>
        </p:spPr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Annotate and match at the whole-screen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1F730-C23D-6500-E88A-36A25E8A7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Task Completion Annotation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1F8D6-BFFD-606C-77C9-BE0615229268}"/>
              </a:ext>
            </a:extLst>
          </p:cNvPr>
          <p:cNvSpPr txBox="1"/>
          <p:nvPr/>
        </p:nvSpPr>
        <p:spPr>
          <a:xfrm>
            <a:off x="804444" y="5248102"/>
            <a:ext cx="5042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Unable to handle dynamic screen resolutions, dynamic screen contents (e.g., ads)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543D0-E70E-B05B-9A13-AC29B39DA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97" y="2258093"/>
            <a:ext cx="1561451" cy="2773022"/>
          </a:xfrm>
          <a:prstGeom prst="rect">
            <a:avLst/>
          </a:prstGeom>
        </p:spPr>
      </p:pic>
      <p:sp>
        <p:nvSpPr>
          <p:cNvPr id="6" name="Plus 5">
            <a:extLst>
              <a:ext uri="{FF2B5EF4-FFF2-40B4-BE49-F238E27FC236}">
                <a16:creationId xmlns:a16="http://schemas.microsoft.com/office/drawing/2014/main" id="{5C41927C-DE55-6826-75B1-E9FCF80BA1E6}"/>
              </a:ext>
            </a:extLst>
          </p:cNvPr>
          <p:cNvSpPr/>
          <p:nvPr/>
        </p:nvSpPr>
        <p:spPr>
          <a:xfrm>
            <a:off x="1102101" y="3396872"/>
            <a:ext cx="504000" cy="468000"/>
          </a:xfrm>
          <a:prstGeom prst="mathPlus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B8F8A9-61F7-8991-7BE3-16F204F2F59A}"/>
              </a:ext>
            </a:extLst>
          </p:cNvPr>
          <p:cNvCxnSpPr>
            <a:cxnSpLocks/>
          </p:cNvCxnSpPr>
          <p:nvPr/>
        </p:nvCxnSpPr>
        <p:spPr>
          <a:xfrm flipV="1">
            <a:off x="1399101" y="2467187"/>
            <a:ext cx="289201" cy="1093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75E28EF-24AB-175A-9CD6-0678FF424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17" y="2259567"/>
            <a:ext cx="1561452" cy="2773024"/>
          </a:xfrm>
          <a:prstGeom prst="rect">
            <a:avLst/>
          </a:prstGeom>
        </p:spPr>
      </p:pic>
      <p:sp>
        <p:nvSpPr>
          <p:cNvPr id="9" name="Plus 8">
            <a:extLst>
              <a:ext uri="{FF2B5EF4-FFF2-40B4-BE49-F238E27FC236}">
                <a16:creationId xmlns:a16="http://schemas.microsoft.com/office/drawing/2014/main" id="{1C39F7CC-309B-2CDF-D526-163DFBF75C63}"/>
              </a:ext>
            </a:extLst>
          </p:cNvPr>
          <p:cNvSpPr/>
          <p:nvPr/>
        </p:nvSpPr>
        <p:spPr>
          <a:xfrm>
            <a:off x="1783707" y="2899303"/>
            <a:ext cx="504000" cy="468000"/>
          </a:xfrm>
          <a:prstGeom prst="mathPlus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AC9008-23BE-46D9-6E05-CF43656D5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235" y="2258093"/>
            <a:ext cx="1560875" cy="2772000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4787B132-4496-88AA-DC12-1136AD8AAA27}"/>
              </a:ext>
            </a:extLst>
          </p:cNvPr>
          <p:cNvSpPr/>
          <p:nvPr/>
        </p:nvSpPr>
        <p:spPr>
          <a:xfrm>
            <a:off x="3161507" y="3386235"/>
            <a:ext cx="591671" cy="3978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C59BF6-02CC-70F5-9503-D251632F0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142" y="2244872"/>
            <a:ext cx="1560875" cy="2772000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2C75509-9B43-6D93-E95B-9C8DB8D54A19}"/>
              </a:ext>
            </a:extLst>
          </p:cNvPr>
          <p:cNvSpPr txBox="1">
            <a:spLocks/>
          </p:cNvSpPr>
          <p:nvPr/>
        </p:nvSpPr>
        <p:spPr>
          <a:xfrm>
            <a:off x="6053918" y="1044231"/>
            <a:ext cx="6451848" cy="53310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tx1"/>
              </a:buClr>
              <a:buFont typeface="Wingdings" pitchFamily="2" charset="2"/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996950" indent="-4572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q"/>
            </a:pP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 we want: Fine-grained app state annotation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4F1238-791A-7247-5179-2E092C95E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880" y="2242374"/>
            <a:ext cx="1561451" cy="2773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15FC31-C612-B9D9-7446-163A38963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700" y="2243848"/>
            <a:ext cx="1561452" cy="27730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A24B4F-7168-49BC-5C5F-92F79E772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518" y="2242374"/>
            <a:ext cx="1560875" cy="2772000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99396D62-918D-1217-AE81-CE846B9C6FEC}"/>
              </a:ext>
            </a:extLst>
          </p:cNvPr>
          <p:cNvSpPr/>
          <p:nvPr/>
        </p:nvSpPr>
        <p:spPr>
          <a:xfrm>
            <a:off x="9303247" y="3421038"/>
            <a:ext cx="591671" cy="3978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3F41ED5-476F-CEA7-E9C1-8165F496D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849" y="2242374"/>
            <a:ext cx="1561453" cy="27730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308D42-93B5-E8FE-6075-328AC407C3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522" t="64439" r="18050" b="28458"/>
          <a:stretch/>
        </p:blipFill>
        <p:spPr>
          <a:xfrm>
            <a:off x="7123032" y="3139828"/>
            <a:ext cx="4991273" cy="1008530"/>
          </a:xfrm>
          <a:prstGeom prst="rect">
            <a:avLst/>
          </a:prstGeom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A04F4D-F0DB-4AA3-B679-501BEAC9ECB0}"/>
              </a:ext>
            </a:extLst>
          </p:cNvPr>
          <p:cNvSpPr txBox="1"/>
          <p:nvPr/>
        </p:nvSpPr>
        <p:spPr>
          <a:xfrm>
            <a:off x="6761838" y="5248102"/>
            <a:ext cx="53681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The whole screen -&gt; single UI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Annotate those only essential ones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87625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08070F-BCD3-5DC7-7431-BE19EA046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most straightforward approach: Annotate and match at the whole-screen level</a:t>
            </a:r>
          </a:p>
          <a:p>
            <a:pPr marL="1454150" lvl="1">
              <a:buFont typeface="Wingdings" pitchFamily="2" charset="2"/>
              <a:buChar char="q"/>
            </a:pP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Unable to handle dynamic screen resolutions, dynamic screen contents (e.g., ads)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 we want: fine-grained app state annotation</a:t>
            </a:r>
          </a:p>
          <a:p>
            <a:pPr marL="1454150" lvl="1">
              <a:buFont typeface="+mj-lt"/>
              <a:buAutoNum type="arabicPeriod"/>
            </a:pP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Breakdown the whole screen into individual UI components</a:t>
            </a:r>
          </a:p>
          <a:p>
            <a:pPr marL="1454150" lvl="1">
              <a:buFont typeface="+mj-lt"/>
              <a:buAutoNum type="arabicPeriod"/>
            </a:pP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Annotate only those essential states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1F730-C23D-6500-E88A-36A25E8A7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Task Completion Annotation </a:t>
            </a:r>
          </a:p>
        </p:txBody>
      </p:sp>
    </p:spTree>
    <p:extLst>
      <p:ext uri="{BB962C8B-B14F-4D97-AF65-F5344CB8AC3E}">
        <p14:creationId xmlns:p14="http://schemas.microsoft.com/office/powerpoint/2010/main" val="1721468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91F730-C23D-6500-E88A-36A25E8A7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Task Completion Annotation: Examples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AE74A8-5A1B-E02C-CF63-C19FBC9E013E}"/>
              </a:ext>
            </a:extLst>
          </p:cNvPr>
          <p:cNvSpPr txBox="1"/>
          <p:nvPr/>
        </p:nvSpPr>
        <p:spPr>
          <a:xfrm>
            <a:off x="483422" y="1229892"/>
            <a:ext cx="5612578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N" sz="2400" i="1" dirty="0"/>
              <a:t>Task: </a:t>
            </a:r>
            <a:r>
              <a:rPr lang="en-US" sz="2400" i="1" dirty="0"/>
              <a:t>Empty the shopping cart on BestBuy</a:t>
            </a:r>
            <a:endParaRPr lang="en-CN" sz="2400" i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E4580A-34F3-2958-AD36-FF5C4865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22" y="2050472"/>
            <a:ext cx="11545618" cy="4056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AA5A3F-63BF-67F3-02FD-EADDC72E71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12"/>
          <a:stretch/>
        </p:blipFill>
        <p:spPr>
          <a:xfrm>
            <a:off x="10113818" y="2050472"/>
            <a:ext cx="1915222" cy="405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35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91F730-C23D-6500-E88A-36A25E8A7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Task Completion Annotation: Examples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AE74A8-5A1B-E02C-CF63-C19FBC9E013E}"/>
              </a:ext>
            </a:extLst>
          </p:cNvPr>
          <p:cNvSpPr txBox="1"/>
          <p:nvPr/>
        </p:nvSpPr>
        <p:spPr>
          <a:xfrm>
            <a:off x="483422" y="1229892"/>
            <a:ext cx="5612578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N" sz="2400" i="1" dirty="0"/>
              <a:t>Task: </a:t>
            </a:r>
            <a:r>
              <a:rPr lang="en-US" sz="2400" i="1" dirty="0"/>
              <a:t>Empty the shopping cart on BestBuy</a:t>
            </a:r>
            <a:endParaRPr lang="en-CN" sz="2400" i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AA5A3F-63BF-67F3-02FD-EADDC72E71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12"/>
          <a:stretch/>
        </p:blipFill>
        <p:spPr>
          <a:xfrm>
            <a:off x="6862536" y="1229892"/>
            <a:ext cx="2467756" cy="52272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06C05B-AF80-8F3A-A265-68C61D73F9D0}"/>
              </a:ext>
            </a:extLst>
          </p:cNvPr>
          <p:cNvSpPr txBox="1"/>
          <p:nvPr/>
        </p:nvSpPr>
        <p:spPr>
          <a:xfrm>
            <a:off x="483422" y="2201182"/>
            <a:ext cx="5612578" cy="386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CN" sz="2400" b="1" i="1" dirty="0">
                <a:solidFill>
                  <a:srgbClr val="C00000"/>
                </a:solidFill>
                <a:latin typeface="Monaco" pitchFamily="2" charset="77"/>
              </a:rPr>
              <a:t>Exact</a:t>
            </a:r>
            <a:r>
              <a:rPr lang="zh-CN" altLang="en-US" sz="2400" b="1" i="1" dirty="0">
                <a:solidFill>
                  <a:srgbClr val="C00000"/>
                </a:solidFill>
                <a:latin typeface="Monaco" pitchFamily="2" charset="77"/>
              </a:rPr>
              <a:t> </a:t>
            </a:r>
            <a:r>
              <a:rPr lang="en-US" altLang="zh-CN" sz="2400" b="1" i="1" dirty="0">
                <a:solidFill>
                  <a:srgbClr val="C00000"/>
                </a:solidFill>
                <a:latin typeface="Monaco" pitchFamily="2" charset="77"/>
              </a:rPr>
              <a:t>match </a:t>
            </a:r>
            <a:r>
              <a:rPr lang="en-US" altLang="zh-CN" sz="2400" b="1" dirty="0">
                <a:latin typeface="Monaco" pitchFamily="2" charset="77"/>
              </a:rPr>
              <a:t>on the URL field: “</a:t>
            </a:r>
            <a:r>
              <a:rPr lang="en-US" altLang="zh-CN" sz="2400" b="1" dirty="0" err="1">
                <a:latin typeface="Monaco" pitchFamily="2" charset="77"/>
              </a:rPr>
              <a:t>bestbuy.com</a:t>
            </a:r>
            <a:r>
              <a:rPr lang="en-US" altLang="zh-CN" sz="2400" b="1" dirty="0">
                <a:latin typeface="Monaco" pitchFamily="2" charset="77"/>
              </a:rPr>
              <a:t>/cart”</a:t>
            </a: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endParaRPr lang="en-US" altLang="zh-CN" sz="2400" b="1" dirty="0">
              <a:latin typeface="Monaco" pitchFamily="2" charset="77"/>
            </a:endParaRP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400" b="1" i="1" dirty="0">
                <a:solidFill>
                  <a:srgbClr val="C00000"/>
                </a:solidFill>
                <a:latin typeface="Monaco" pitchFamily="2" charset="77"/>
              </a:rPr>
              <a:t>Exact match </a:t>
            </a:r>
            <a:r>
              <a:rPr lang="en-US" sz="2400" b="1" dirty="0">
                <a:latin typeface="Monaco" pitchFamily="2" charset="77"/>
              </a:rPr>
              <a:t>on the UI component with text “Your cart is empty”</a:t>
            </a: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endParaRPr lang="en-US" sz="2400" b="1" dirty="0">
              <a:latin typeface="Monaco" pitchFamily="2" charset="77"/>
            </a:endParaRP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400" b="1" dirty="0">
                <a:latin typeface="Monaco" pitchFamily="2" charset="77"/>
              </a:rPr>
              <a:t>All others (actions, UI components) are omitted.</a:t>
            </a:r>
            <a:endParaRPr lang="en-CN" sz="2400" b="1" dirty="0">
              <a:latin typeface="Monaco" pitchFamily="2" charset="77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BA4FE4-D009-5931-6F52-4B419B8830AD}"/>
              </a:ext>
            </a:extLst>
          </p:cNvPr>
          <p:cNvCxnSpPr/>
          <p:nvPr/>
        </p:nvCxnSpPr>
        <p:spPr>
          <a:xfrm flipV="1">
            <a:off x="5647765" y="1691557"/>
            <a:ext cx="1411941" cy="890278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C09CC7-1024-B741-85CA-942B95EFF462}"/>
              </a:ext>
            </a:extLst>
          </p:cNvPr>
          <p:cNvCxnSpPr/>
          <p:nvPr/>
        </p:nvCxnSpPr>
        <p:spPr>
          <a:xfrm flipV="1">
            <a:off x="5450595" y="2983861"/>
            <a:ext cx="1411941" cy="890278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77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8070AB-F174-5F4A-914A-74D3E35C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Annotation Primitives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C7EE40-FBF3-D80A-485D-6ACB64C9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73" y="1189202"/>
            <a:ext cx="11557961" cy="2911741"/>
          </a:xfrm>
          <a:prstGeom prst="rect">
            <a:avLst/>
          </a:prstGeom>
          <a:effectLst>
            <a:outerShdw blurRad="889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E61043-9E1B-31BB-DC26-8B48B39A23D0}"/>
              </a:ext>
            </a:extLst>
          </p:cNvPr>
          <p:cNvSpPr txBox="1"/>
          <p:nvPr/>
        </p:nvSpPr>
        <p:spPr>
          <a:xfrm>
            <a:off x="325967" y="4311592"/>
            <a:ext cx="11159451" cy="2164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CN" sz="2000" b="1" dirty="0">
                <a:latin typeface="Monaco" pitchFamily="2" charset="77"/>
              </a:rPr>
              <a:t>Two types of matching design: Exact match and fuzzy match</a:t>
            </a: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CN" sz="2000" b="1" dirty="0">
                <a:latin typeface="Monaco" pitchFamily="2" charset="77"/>
              </a:rPr>
              <a:t>Annotation at different granularity: The whole screen, individual UI components, system states, actions, etc. </a:t>
            </a: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000" b="1" dirty="0">
                <a:latin typeface="Monaco" pitchFamily="2" charset="77"/>
              </a:rPr>
              <a:t>Implementation of corresponding match logic of these primitives during evaluation</a:t>
            </a:r>
            <a:endParaRPr lang="en-CN" sz="2000" b="1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30648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7184D9-C2C6-76BB-60DD-2558C27A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Streamline the Annotation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EDC71-7F66-0B96-B376-9CE55F75D438}"/>
              </a:ext>
            </a:extLst>
          </p:cNvPr>
          <p:cNvSpPr txBox="1"/>
          <p:nvPr/>
        </p:nvSpPr>
        <p:spPr>
          <a:xfrm>
            <a:off x="325966" y="1149493"/>
            <a:ext cx="11159451" cy="2587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CN" sz="2000" b="1" dirty="0">
                <a:latin typeface="Monaco" pitchFamily="2" charset="77"/>
              </a:rPr>
              <a:t>Requirements: A mobile UI automation dataset, each data item including screeshot, view hierarchies, and task description</a:t>
            </a: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CN" sz="2000" b="1" dirty="0">
                <a:latin typeface="Monaco" pitchFamily="2" charset="77"/>
              </a:rPr>
              <a:t>Filter important UI components, then overlay numeric IDs of these components on screenshots.</a:t>
            </a: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CN" sz="2000" b="1" dirty="0">
                <a:latin typeface="Monaco" pitchFamily="2" charset="77"/>
              </a:rPr>
              <a:t>Display the trace on a web platform to reduce annotation effort</a:t>
            </a: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endParaRPr lang="en-CN" sz="2000" b="1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4729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2C9AD0-F8C5-414D-A7C6-F4215376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Mobile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UI Task Automation</a:t>
            </a:r>
            <a:endParaRPr lang="en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813DB-60DF-944F-AE32-A1A2C1AAE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67" y="1026641"/>
            <a:ext cx="7414054" cy="1268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C27E1E-86F0-6A46-B62C-71DB47A80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086" y="1158581"/>
            <a:ext cx="2304364" cy="1004775"/>
          </a:xfrm>
          <a:prstGeom prst="rect">
            <a:avLst/>
          </a:prstGeom>
        </p:spPr>
      </p:pic>
      <p:pic>
        <p:nvPicPr>
          <p:cNvPr id="71" name="Picture 2" descr="Picture 2">
            <a:extLst>
              <a:ext uri="{FF2B5EF4-FFF2-40B4-BE49-F238E27FC236}">
                <a16:creationId xmlns:a16="http://schemas.microsoft.com/office/drawing/2014/main" id="{08A70240-FD54-BB4A-95E7-5627C9EA4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31" y="2949873"/>
            <a:ext cx="1537530" cy="3331313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72" name="Picture 9" descr="Picture 9">
            <a:extLst>
              <a:ext uri="{FF2B5EF4-FFF2-40B4-BE49-F238E27FC236}">
                <a16:creationId xmlns:a16="http://schemas.microsoft.com/office/drawing/2014/main" id="{9949B61E-35CE-E845-8E01-7EB1AA6F5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894" y="2949873"/>
            <a:ext cx="1537530" cy="3331314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73" name="Picture 14" descr="Picture 14">
            <a:extLst>
              <a:ext uri="{FF2B5EF4-FFF2-40B4-BE49-F238E27FC236}">
                <a16:creationId xmlns:a16="http://schemas.microsoft.com/office/drawing/2014/main" id="{A671C54D-BF13-9C4E-90F8-8220011E0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758" y="2949873"/>
            <a:ext cx="1537530" cy="333131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74" name="Picture 17" descr="Picture 17">
            <a:extLst>
              <a:ext uri="{FF2B5EF4-FFF2-40B4-BE49-F238E27FC236}">
                <a16:creationId xmlns:a16="http://schemas.microsoft.com/office/drawing/2014/main" id="{3F99121B-EE85-A244-852E-4958C8030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7622" y="2949873"/>
            <a:ext cx="1537530" cy="3331315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75" name="Picture 30" descr="Picture 30">
            <a:extLst>
              <a:ext uri="{FF2B5EF4-FFF2-40B4-BE49-F238E27FC236}">
                <a16:creationId xmlns:a16="http://schemas.microsoft.com/office/drawing/2014/main" id="{8CFBB913-7DC9-004E-8893-1D428633F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5485" y="2949871"/>
            <a:ext cx="1537530" cy="3331315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76" name="Picture 38" descr="Picture 38">
            <a:extLst>
              <a:ext uri="{FF2B5EF4-FFF2-40B4-BE49-F238E27FC236}">
                <a16:creationId xmlns:a16="http://schemas.microsoft.com/office/drawing/2014/main" id="{94A3C5D0-2841-0A4E-A3D6-8B22FD3DE4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3349" y="2949871"/>
            <a:ext cx="1537530" cy="3331315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77" name="Picture 40" descr="Picture 40">
            <a:extLst>
              <a:ext uri="{FF2B5EF4-FFF2-40B4-BE49-F238E27FC236}">
                <a16:creationId xmlns:a16="http://schemas.microsoft.com/office/drawing/2014/main" id="{5FE24164-AC99-3B4F-BBC7-5C1ACA399E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2785" y="5430495"/>
            <a:ext cx="520745" cy="520745"/>
          </a:xfrm>
          <a:prstGeom prst="rect">
            <a:avLst/>
          </a:prstGeom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</p:pic>
      <p:pic>
        <p:nvPicPr>
          <p:cNvPr id="78" name="Picture 40" descr="Picture 40">
            <a:extLst>
              <a:ext uri="{FF2B5EF4-FFF2-40B4-BE49-F238E27FC236}">
                <a16:creationId xmlns:a16="http://schemas.microsoft.com/office/drawing/2014/main" id="{C65439D3-CB98-144F-A753-15F92C90DC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0287" y="2950128"/>
            <a:ext cx="520745" cy="520745"/>
          </a:xfrm>
          <a:prstGeom prst="rect">
            <a:avLst/>
          </a:prstGeom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</p:pic>
      <p:pic>
        <p:nvPicPr>
          <p:cNvPr id="79" name="Picture 40" descr="Picture 40">
            <a:extLst>
              <a:ext uri="{FF2B5EF4-FFF2-40B4-BE49-F238E27FC236}">
                <a16:creationId xmlns:a16="http://schemas.microsoft.com/office/drawing/2014/main" id="{C0F9BCD7-D6A6-AC46-9A57-C9BBCCB6E6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8003" y="3470872"/>
            <a:ext cx="520745" cy="520745"/>
          </a:xfrm>
          <a:prstGeom prst="rect">
            <a:avLst/>
          </a:prstGeom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</p:pic>
      <p:pic>
        <p:nvPicPr>
          <p:cNvPr id="80" name="Picture 40" descr="Picture 40">
            <a:extLst>
              <a:ext uri="{FF2B5EF4-FFF2-40B4-BE49-F238E27FC236}">
                <a16:creationId xmlns:a16="http://schemas.microsoft.com/office/drawing/2014/main" id="{1FBA11A0-ACAB-E44F-BD5D-B22046085B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4779" y="3470872"/>
            <a:ext cx="520745" cy="520745"/>
          </a:xfrm>
          <a:prstGeom prst="rect">
            <a:avLst/>
          </a:prstGeom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</p:pic>
      <p:pic>
        <p:nvPicPr>
          <p:cNvPr id="81" name="Picture 40" descr="Picture 40">
            <a:extLst>
              <a:ext uri="{FF2B5EF4-FFF2-40B4-BE49-F238E27FC236}">
                <a16:creationId xmlns:a16="http://schemas.microsoft.com/office/drawing/2014/main" id="{C4C54901-7C7F-4E45-AC73-FCD667D3FE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80547" y="5528272"/>
            <a:ext cx="520745" cy="520745"/>
          </a:xfrm>
          <a:prstGeom prst="rect">
            <a:avLst/>
          </a:prstGeom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</p:pic>
      <p:pic>
        <p:nvPicPr>
          <p:cNvPr id="85" name="连接线" descr="连接线">
            <a:extLst>
              <a:ext uri="{FF2B5EF4-FFF2-40B4-BE49-F238E27FC236}">
                <a16:creationId xmlns:a16="http://schemas.microsoft.com/office/drawing/2014/main" id="{7259351F-C0C1-5340-9DA4-0AFD88E5D66F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390" y="3301190"/>
            <a:ext cx="1632079" cy="2359777"/>
          </a:xfrm>
          <a:prstGeom prst="rect">
            <a:avLst/>
          </a:prstGeom>
        </p:spPr>
      </p:pic>
      <p:pic>
        <p:nvPicPr>
          <p:cNvPr id="86" name="连接线" descr="连接线">
            <a:extLst>
              <a:ext uri="{FF2B5EF4-FFF2-40B4-BE49-F238E27FC236}">
                <a16:creationId xmlns:a16="http://schemas.microsoft.com/office/drawing/2014/main" id="{16CCA637-650E-F24A-A98D-4764432832CD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122779" y="3345817"/>
            <a:ext cx="1476208" cy="651167"/>
          </a:xfrm>
          <a:prstGeom prst="rect">
            <a:avLst/>
          </a:prstGeom>
        </p:spPr>
      </p:pic>
      <p:pic>
        <p:nvPicPr>
          <p:cNvPr id="87" name="连接线" descr="连接线">
            <a:extLst>
              <a:ext uri="{FF2B5EF4-FFF2-40B4-BE49-F238E27FC236}">
                <a16:creationId xmlns:a16="http://schemas.microsoft.com/office/drawing/2014/main" id="{D354D08A-2ADA-D943-B855-EF87A8BCF0E9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4785985" y="3706256"/>
            <a:ext cx="2941215" cy="490114"/>
          </a:xfrm>
          <a:prstGeom prst="rect">
            <a:avLst/>
          </a:prstGeom>
        </p:spPr>
      </p:pic>
      <p:pic>
        <p:nvPicPr>
          <p:cNvPr id="88" name="连接线" descr="连接线">
            <a:extLst>
              <a:ext uri="{FF2B5EF4-FFF2-40B4-BE49-F238E27FC236}">
                <a16:creationId xmlns:a16="http://schemas.microsoft.com/office/drawing/2014/main" id="{B6ACB615-B805-A045-B3E6-00194FFC19AC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7703274" y="3827259"/>
            <a:ext cx="1338024" cy="1937149"/>
          </a:xfrm>
          <a:prstGeom prst="rect">
            <a:avLst/>
          </a:prstGeom>
        </p:spPr>
      </p:pic>
      <p:pic>
        <p:nvPicPr>
          <p:cNvPr id="89" name="连接线" descr="连接线">
            <a:extLst>
              <a:ext uri="{FF2B5EF4-FFF2-40B4-BE49-F238E27FC236}">
                <a16:creationId xmlns:a16="http://schemas.microsoft.com/office/drawing/2014/main" id="{2D206C55-124C-5748-A953-1A0C084EC0DE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9300202" y="5876960"/>
            <a:ext cx="672701" cy="358226"/>
          </a:xfrm>
          <a:prstGeom prst="rect">
            <a:avLst/>
          </a:prstGeom>
        </p:spPr>
      </p:pic>
      <p:pic>
        <p:nvPicPr>
          <p:cNvPr id="90" name="Picture 40" descr="Picture 40">
            <a:extLst>
              <a:ext uri="{FF2B5EF4-FFF2-40B4-BE49-F238E27FC236}">
                <a16:creationId xmlns:a16="http://schemas.microsoft.com/office/drawing/2014/main" id="{F9F239D0-438C-6C4A-AF4A-9483FCB1F7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2785" y="5430495"/>
            <a:ext cx="520745" cy="520745"/>
          </a:xfrm>
          <a:prstGeom prst="rect">
            <a:avLst/>
          </a:prstGeom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4A3E5772-075B-0D47-9E8B-FE2BB346159F}"/>
              </a:ext>
            </a:extLst>
          </p:cNvPr>
          <p:cNvSpPr txBox="1"/>
          <p:nvPr/>
        </p:nvSpPr>
        <p:spPr>
          <a:xfrm>
            <a:off x="9972903" y="5923729"/>
            <a:ext cx="1893131" cy="33855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1600" b="1" dirty="0">
                <a:latin typeface="Monaco" pitchFamily="2" charset="77"/>
              </a:rPr>
              <a:t>Task Complete</a:t>
            </a:r>
          </a:p>
        </p:txBody>
      </p:sp>
    </p:spTree>
    <p:extLst>
      <p:ext uri="{BB962C8B-B14F-4D97-AF65-F5344CB8AC3E}">
        <p14:creationId xmlns:p14="http://schemas.microsoft.com/office/powerpoint/2010/main" val="172251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0"/>
                            </p:stCondLst>
                            <p:childTnLst>
                              <p:par>
                                <p:cTn id="2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1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10"/>
                            </p:stCondLst>
                            <p:childTnLst>
                              <p:par>
                                <p:cTn id="32" presetID="-1" presetClass="path" presetSubtype="0" accel="50000" decel="5000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0000 0.000000 L 0.092422 -0.138031 L 0.132669 -0.361675" pathEditMode="relative">
                                      <p:cBhvr>
                                        <p:cTn id="33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1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1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10"/>
                            </p:stCondLst>
                            <p:childTnLst>
                              <p:par>
                                <p:cTn id="4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10"/>
                            </p:stCondLst>
                            <p:childTnLst>
                              <p:par>
                                <p:cTn id="47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48761 0.095057 L 0.126125 0.075932" pathEditMode="relative">
                                      <p:cBhvr>
                                        <p:cTn id="48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1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10"/>
                            </p:stCondLst>
                            <p:childTnLst>
                              <p:par>
                                <p:cTn id="5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910"/>
                            </p:stCondLst>
                            <p:childTnLst>
                              <p:par>
                                <p:cTn id="5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10"/>
                            </p:stCondLst>
                            <p:childTnLst>
                              <p:par>
                                <p:cTn id="6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6145 0.062230 L 0.256452 -0.001418" pathEditMode="relative">
                                      <p:cBhvr>
                                        <p:cTn id="63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1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10"/>
                            </p:stCondLst>
                            <p:childTnLst>
                              <p:par>
                                <p:cTn id="6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710"/>
                            </p:stCondLst>
                            <p:childTnLst>
                              <p:par>
                                <p:cTn id="7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10"/>
                            </p:stCondLst>
                            <p:childTnLst>
                              <p:par>
                                <p:cTn id="77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32298 0.180062 L 0.114482 0.300000" pathEditMode="relative">
                                      <p:cBhvr>
                                        <p:cTn id="78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31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310"/>
                            </p:stCondLst>
                            <p:childTnLst>
                              <p:par>
                                <p:cTn id="8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10"/>
                            </p:stCondLst>
                            <p:childTnLst>
                              <p:par>
                                <p:cTn id="8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710"/>
                            </p:stCondLst>
                            <p:childTnLst>
                              <p:par>
                                <p:cTn id="92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810"/>
                            </p:stCondLst>
                            <p:childTnLst>
                              <p:par>
                                <p:cTn id="96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9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9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9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0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0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 advAuto="0"/>
      <p:bldP spid="72" grpId="0" animBg="1" advAuto="0"/>
      <p:bldP spid="73" grpId="0" animBg="1" advAuto="0"/>
      <p:bldP spid="74" grpId="0" animBg="1" advAuto="0"/>
      <p:bldP spid="75" grpId="0" animBg="1" advAuto="0"/>
      <p:bldP spid="76" grpId="0" animBg="1" advAuto="0"/>
      <p:bldP spid="77" grpId="0" animBg="1" advAuto="0"/>
      <p:bldP spid="78" grpId="0" animBg="1" advAuto="0"/>
      <p:bldP spid="79" grpId="0" animBg="1" advAuto="0"/>
      <p:bldP spid="80" grpId="0" animBg="1" advAuto="0"/>
      <p:bldP spid="81" grpId="0" animBg="1" advAuto="0"/>
      <p:bldP spid="85" grpId="0" animBg="1" advAuto="0"/>
      <p:bldP spid="86" grpId="0" animBg="1" advAuto="0"/>
      <p:bldP spid="87" grpId="0" animBg="1" advAuto="0"/>
      <p:bldP spid="88" grpId="0" animBg="1" advAuto="0"/>
      <p:bldP spid="89" grpId="0" animBg="1" advAuto="0"/>
      <p:bldP spid="90" grpId="0" animBg="1" advAuto="0"/>
      <p:bldP spid="91" grpId="0" animBg="1"/>
      <p:bldP spid="91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F13622-4630-F5F2-1EF6-C0862C3F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LlamaTouch Dataset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E94F50D-7CE3-5531-2290-CE1570932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67" y="1057387"/>
            <a:ext cx="11540067" cy="5331045"/>
          </a:xfrm>
        </p:spPr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scale: 496 tasks</a:t>
            </a:r>
          </a:p>
          <a:p>
            <a:pPr marL="1454150" lvl="1">
              <a:buFont typeface="Wingdings" pitchFamily="2" charset="2"/>
              <a:buChar char="q"/>
            </a:pPr>
            <a:r>
              <a:rPr lang="en-CN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102 from Android-in-the-Wild</a:t>
            </a:r>
            <a:r>
              <a:rPr lang="en-CN" sz="2000" baseline="30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</a:t>
            </a:r>
            <a:r>
              <a:rPr lang="en-CN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essential state annotated</a:t>
            </a:r>
            <a:endParaRPr lang="en-CN" sz="2000" baseline="30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54150" lvl="1">
              <a:buFont typeface="Wingdings" pitchFamily="2" charset="2"/>
              <a:buChar char="q"/>
            </a:pPr>
            <a:r>
              <a:rPr lang="en-CN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394 new-constructed ones, covering diverse daily apps; annotate from stratch</a:t>
            </a:r>
            <a:endParaRPr lang="en-CN" sz="2000" b="1" dirty="0">
              <a:solidFill>
                <a:srgbClr val="0473C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9B189-BE15-D51A-BFFD-22764303F147}"/>
              </a:ext>
            </a:extLst>
          </p:cNvPr>
          <p:cNvSpPr txBox="1"/>
          <p:nvPr/>
        </p:nvSpPr>
        <p:spPr>
          <a:xfrm>
            <a:off x="325967" y="6535271"/>
            <a:ext cx="11540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*</a:t>
            </a:r>
            <a:r>
              <a:rPr lang="en-US" sz="1600" dirty="0" err="1"/>
              <a:t>Rawles</a:t>
            </a:r>
            <a:r>
              <a:rPr lang="en-US" sz="1600" dirty="0"/>
              <a:t>, Christopher, et al. "Android-in-the-wild: A large-scale dataset for android device control.” </a:t>
            </a:r>
            <a:r>
              <a:rPr lang="en-US" sz="1600" dirty="0" err="1"/>
              <a:t>NeurIPS</a:t>
            </a:r>
            <a:r>
              <a:rPr lang="en-US" sz="1600" dirty="0"/>
              <a:t> 2024.</a:t>
            </a:r>
            <a:endParaRPr lang="en-CN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59F800-87D6-9AF4-C175-110BE573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962" y="3019798"/>
            <a:ext cx="4616076" cy="14062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1510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F13622-4630-F5F2-1EF6-C0862C3F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LlamaTouch Dataset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E94F50D-7CE3-5531-2290-CE1570932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67" y="1057387"/>
            <a:ext cx="11540067" cy="5331045"/>
          </a:xfrm>
        </p:spPr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scale: 496 tasks</a:t>
            </a:r>
          </a:p>
          <a:p>
            <a:pPr marL="1454150" lvl="1">
              <a:buFont typeface="Wingdings" pitchFamily="2" charset="2"/>
              <a:buChar char="q"/>
            </a:pPr>
            <a:r>
              <a:rPr lang="en-CN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102 from Android-in-the-Wild</a:t>
            </a:r>
            <a:r>
              <a:rPr lang="en-CN" sz="2000" baseline="30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</a:t>
            </a:r>
            <a:r>
              <a:rPr lang="en-CN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essential state annotated</a:t>
            </a:r>
            <a:endParaRPr lang="en-CN" sz="2000" baseline="30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54150" lvl="1">
              <a:buFont typeface="Wingdings" pitchFamily="2" charset="2"/>
              <a:buChar char="q"/>
            </a:pPr>
            <a:r>
              <a:rPr lang="en-CN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394 new-constructed ones, covering diverse daily apps; annotate from stratch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Data: Each task includes</a:t>
            </a:r>
          </a:p>
          <a:p>
            <a:pPr marL="1454150" lvl="1">
              <a:buFont typeface="Wingdings" pitchFamily="2" charset="2"/>
              <a:buChar char="q"/>
            </a:pPr>
            <a:r>
              <a:rPr lang="en-CN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Screen representations: Pixel-level screeshots, view hierarchies, Android activities</a:t>
            </a:r>
          </a:p>
          <a:p>
            <a:pPr marL="1454150" lvl="1">
              <a:buFont typeface="Wingdings" pitchFamily="2" charset="2"/>
              <a:buChar char="q"/>
            </a:pPr>
            <a:r>
              <a:rPr lang="en-CN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Actions on each screen</a:t>
            </a:r>
          </a:p>
          <a:p>
            <a:pPr marL="1454150" lvl="1">
              <a:buFont typeface="Wingdings" pitchFamily="2" charset="2"/>
              <a:buChar char="q"/>
            </a:pPr>
            <a:r>
              <a:rPr lang="en-CN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 instructions</a:t>
            </a:r>
          </a:p>
          <a:p>
            <a:pPr marL="1454150" lvl="1">
              <a:buFont typeface="Wingdings" pitchFamily="2" charset="2"/>
              <a:buChar char="q"/>
            </a:pPr>
            <a:r>
              <a:rPr lang="en-CN" sz="2000" b="1" dirty="0">
                <a:solidFill>
                  <a:srgbClr val="0473C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Annotated essential states</a:t>
            </a:r>
          </a:p>
          <a:p>
            <a:pPr marL="1454150" lvl="1">
              <a:buFont typeface="Wingdings" pitchFamily="2" charset="2"/>
              <a:buChar char="q"/>
            </a:pPr>
            <a:r>
              <a:rPr lang="en-CN" sz="2000" b="1" dirty="0">
                <a:solidFill>
                  <a:srgbClr val="0473C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 setup: A global Android emulator image (with installed apps), and env setup scripts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9B189-BE15-D51A-BFFD-22764303F147}"/>
              </a:ext>
            </a:extLst>
          </p:cNvPr>
          <p:cNvSpPr txBox="1"/>
          <p:nvPr/>
        </p:nvSpPr>
        <p:spPr>
          <a:xfrm>
            <a:off x="325967" y="6535271"/>
            <a:ext cx="11540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*</a:t>
            </a:r>
            <a:r>
              <a:rPr lang="en-US" sz="1600" dirty="0" err="1"/>
              <a:t>Rawles</a:t>
            </a:r>
            <a:r>
              <a:rPr lang="en-US" sz="1600" dirty="0"/>
              <a:t>, Christopher, et al. "Android-in-the-wild: A large-scale dataset for android device control.” </a:t>
            </a:r>
            <a:r>
              <a:rPr lang="en-US" sz="1600" dirty="0" err="1"/>
              <a:t>NeurIPS</a:t>
            </a:r>
            <a:r>
              <a:rPr lang="en-US" sz="1600" dirty="0"/>
              <a:t> 2024.</a:t>
            </a: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2750200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43D72F-579D-6138-E070-D48DBC60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On-device Task Execution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6CF19F8-77E6-FB22-A38F-A8DEB88F2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67" y="1057387"/>
            <a:ext cx="11399867" cy="5331045"/>
          </a:xfrm>
        </p:spPr>
        <p:txBody>
          <a:bodyPr>
            <a:norm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US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UI automation task in real-world environments</a:t>
            </a:r>
          </a:p>
          <a:p>
            <a:pPr marL="1454150" lvl="1">
              <a:buFont typeface="Wingdings" pitchFamily="2" charset="2"/>
              <a:buChar char="q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</a:t>
            </a:r>
            <a:r>
              <a:rPr lang="en-US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ather than predicting actions on static datasets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0C460C-5A60-F054-1D73-1DD697801553}"/>
              </a:ext>
            </a:extLst>
          </p:cNvPr>
          <p:cNvSpPr/>
          <p:nvPr/>
        </p:nvSpPr>
        <p:spPr>
          <a:xfrm>
            <a:off x="3921436" y="5590390"/>
            <a:ext cx="1542474" cy="501128"/>
          </a:xfrm>
          <a:prstGeom prst="rect">
            <a:avLst/>
          </a:prstGeom>
          <a:solidFill>
            <a:schemeClr val="bg1">
              <a:alpha val="79895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b="1" dirty="0">
                <a:solidFill>
                  <a:schemeClr val="tx1"/>
                </a:solidFill>
              </a:rPr>
              <a:t>Realistic Mobile Environments</a:t>
            </a:r>
          </a:p>
        </p:txBody>
      </p:sp>
    </p:spTree>
    <p:extLst>
      <p:ext uri="{BB962C8B-B14F-4D97-AF65-F5344CB8AC3E}">
        <p14:creationId xmlns:p14="http://schemas.microsoft.com/office/powerpoint/2010/main" val="212351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43D72F-579D-6138-E070-D48DBC60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On-device Task Execution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6CF19F8-77E6-FB22-A38F-A8DEB88F2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67" y="1057387"/>
            <a:ext cx="11399867" cy="5331045"/>
          </a:xfrm>
        </p:spPr>
        <p:txBody>
          <a:bodyPr>
            <a:norm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US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UI automation task in real-world environments</a:t>
            </a:r>
          </a:p>
          <a:p>
            <a:pPr marL="1454150" lvl="1">
              <a:buFont typeface="Wingdings" pitchFamily="2" charset="2"/>
              <a:buChar char="q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</a:t>
            </a:r>
            <a:r>
              <a:rPr lang="en-US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ather than predicting actions on static datasets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AgentEnv</a:t>
            </a:r>
            <a:r>
              <a:rPr lang="en-US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A list of APIs to bridge mobile UI agents and real-world mobile environments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0C460C-5A60-F054-1D73-1DD697801553}"/>
              </a:ext>
            </a:extLst>
          </p:cNvPr>
          <p:cNvSpPr/>
          <p:nvPr/>
        </p:nvSpPr>
        <p:spPr>
          <a:xfrm>
            <a:off x="3921436" y="5590390"/>
            <a:ext cx="1542474" cy="501128"/>
          </a:xfrm>
          <a:prstGeom prst="rect">
            <a:avLst/>
          </a:prstGeom>
          <a:solidFill>
            <a:schemeClr val="bg1">
              <a:alpha val="79895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</a:rPr>
              <a:t>Realistic Mobile Environments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29B33E-A136-9021-AF4F-57BF3AA226FD}"/>
              </a:ext>
            </a:extLst>
          </p:cNvPr>
          <p:cNvSpPr/>
          <p:nvPr/>
        </p:nvSpPr>
        <p:spPr>
          <a:xfrm>
            <a:off x="3921436" y="3594379"/>
            <a:ext cx="1542473" cy="355789"/>
          </a:xfrm>
          <a:prstGeom prst="rect">
            <a:avLst/>
          </a:prstGeom>
          <a:solidFill>
            <a:schemeClr val="bg1">
              <a:alpha val="79895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b="1" dirty="0">
                <a:solidFill>
                  <a:schemeClr val="tx1"/>
                </a:solidFill>
              </a:rPr>
              <a:t>Mobile Agents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810C6C-0BB0-9C6F-7164-E9261FD255DE}"/>
              </a:ext>
            </a:extLst>
          </p:cNvPr>
          <p:cNvSpPr/>
          <p:nvPr/>
        </p:nvSpPr>
        <p:spPr>
          <a:xfrm>
            <a:off x="3921436" y="4582130"/>
            <a:ext cx="1542474" cy="355789"/>
          </a:xfrm>
          <a:prstGeom prst="rect">
            <a:avLst/>
          </a:prstGeom>
          <a:solidFill>
            <a:schemeClr val="bg1">
              <a:alpha val="79895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b="1" dirty="0">
                <a:solidFill>
                  <a:schemeClr val="tx1"/>
                </a:solidFill>
              </a:rPr>
              <a:t>AgentEnv</a:t>
            </a:r>
          </a:p>
        </p:txBody>
      </p: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165C9C7D-F564-16DE-33E8-3406F64D5B55}"/>
              </a:ext>
            </a:extLst>
          </p:cNvPr>
          <p:cNvSpPr/>
          <p:nvPr/>
        </p:nvSpPr>
        <p:spPr>
          <a:xfrm>
            <a:off x="4020227" y="3974812"/>
            <a:ext cx="259951" cy="584204"/>
          </a:xfrm>
          <a:prstGeom prst="upDownArrow">
            <a:avLst/>
          </a:prstGeom>
          <a:solidFill>
            <a:schemeClr val="tx1">
              <a:alpha val="700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5176B76D-467D-87C2-244E-19F5181CDE5E}"/>
              </a:ext>
            </a:extLst>
          </p:cNvPr>
          <p:cNvSpPr/>
          <p:nvPr/>
        </p:nvSpPr>
        <p:spPr>
          <a:xfrm>
            <a:off x="4020227" y="4961033"/>
            <a:ext cx="259951" cy="584204"/>
          </a:xfrm>
          <a:prstGeom prst="upDownArrow">
            <a:avLst/>
          </a:prstGeom>
          <a:solidFill>
            <a:schemeClr val="tx1">
              <a:alpha val="700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953405-B249-4681-D31B-A34C05DB3853}"/>
              </a:ext>
            </a:extLst>
          </p:cNvPr>
          <p:cNvSpPr txBox="1"/>
          <p:nvPr/>
        </p:nvSpPr>
        <p:spPr>
          <a:xfrm>
            <a:off x="4382007" y="4991525"/>
            <a:ext cx="98133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N" sz="1400" i="1" dirty="0"/>
              <a:t>Actions &amp; Device States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478A19-0C1C-82FE-E7B6-B5A9622F8F41}"/>
              </a:ext>
            </a:extLst>
          </p:cNvPr>
          <p:cNvSpPr txBox="1"/>
          <p:nvPr/>
        </p:nvSpPr>
        <p:spPr>
          <a:xfrm>
            <a:off x="4398573" y="4001061"/>
            <a:ext cx="98133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N" sz="1400" i="1" dirty="0"/>
              <a:t>Actions &amp; Device States</a:t>
            </a:r>
          </a:p>
        </p:txBody>
      </p:sp>
    </p:spTree>
    <p:extLst>
      <p:ext uri="{BB962C8B-B14F-4D97-AF65-F5344CB8AC3E}">
        <p14:creationId xmlns:p14="http://schemas.microsoft.com/office/powerpoint/2010/main" val="361318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43D72F-579D-6138-E070-D48DBC60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Offline Trace Evaluation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6CF19F8-77E6-FB22-A38F-A8DEB88F2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67" y="1057387"/>
            <a:ext cx="11399867" cy="1658919"/>
          </a:xfrm>
        </p:spPr>
        <p:txBody>
          <a:bodyPr>
            <a:norm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US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 execution traces are automatically logged by </a:t>
            </a:r>
            <a:r>
              <a:rPr lang="en-US" b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AgentEnv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8B90E3-CEEF-991B-4EE0-6F25A65AE61C}"/>
              </a:ext>
            </a:extLst>
          </p:cNvPr>
          <p:cNvSpPr/>
          <p:nvPr/>
        </p:nvSpPr>
        <p:spPr>
          <a:xfrm>
            <a:off x="3921436" y="5590390"/>
            <a:ext cx="1542474" cy="501128"/>
          </a:xfrm>
          <a:prstGeom prst="rect">
            <a:avLst/>
          </a:prstGeom>
          <a:solidFill>
            <a:schemeClr val="bg1">
              <a:alpha val="79895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</a:rPr>
              <a:t>Realistic Mobile Environments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0ED7FE-BD91-613C-8EE4-ABA4BBBA2B27}"/>
              </a:ext>
            </a:extLst>
          </p:cNvPr>
          <p:cNvSpPr/>
          <p:nvPr/>
        </p:nvSpPr>
        <p:spPr>
          <a:xfrm>
            <a:off x="3921436" y="3594379"/>
            <a:ext cx="1542473" cy="355789"/>
          </a:xfrm>
          <a:prstGeom prst="rect">
            <a:avLst/>
          </a:prstGeom>
          <a:solidFill>
            <a:schemeClr val="bg1">
              <a:alpha val="79895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</a:rPr>
              <a:t>Mobile Agents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E11D85-B46F-982B-E979-DC1A216F73BC}"/>
              </a:ext>
            </a:extLst>
          </p:cNvPr>
          <p:cNvSpPr/>
          <p:nvPr/>
        </p:nvSpPr>
        <p:spPr>
          <a:xfrm>
            <a:off x="3921436" y="4582130"/>
            <a:ext cx="1542474" cy="355789"/>
          </a:xfrm>
          <a:prstGeom prst="rect">
            <a:avLst/>
          </a:prstGeom>
          <a:solidFill>
            <a:schemeClr val="bg1">
              <a:alpha val="79895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</a:rPr>
              <a:t>AgentEnv</a:t>
            </a:r>
          </a:p>
        </p:txBody>
      </p:sp>
      <p:sp>
        <p:nvSpPr>
          <p:cNvPr id="5" name="Up-Down Arrow 4">
            <a:extLst>
              <a:ext uri="{FF2B5EF4-FFF2-40B4-BE49-F238E27FC236}">
                <a16:creationId xmlns:a16="http://schemas.microsoft.com/office/drawing/2014/main" id="{3CB72E97-8DBE-F2D5-510E-05144967C17D}"/>
              </a:ext>
            </a:extLst>
          </p:cNvPr>
          <p:cNvSpPr/>
          <p:nvPr/>
        </p:nvSpPr>
        <p:spPr>
          <a:xfrm>
            <a:off x="4020227" y="3974812"/>
            <a:ext cx="259951" cy="584204"/>
          </a:xfrm>
          <a:prstGeom prst="upDownArrow">
            <a:avLst/>
          </a:prstGeom>
          <a:solidFill>
            <a:schemeClr val="tx1">
              <a:alpha val="700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2A328976-5503-B029-BF81-C5ED40B16148}"/>
              </a:ext>
            </a:extLst>
          </p:cNvPr>
          <p:cNvSpPr/>
          <p:nvPr/>
        </p:nvSpPr>
        <p:spPr>
          <a:xfrm>
            <a:off x="4020227" y="4961033"/>
            <a:ext cx="259951" cy="584204"/>
          </a:xfrm>
          <a:prstGeom prst="upDownArrow">
            <a:avLst/>
          </a:prstGeom>
          <a:solidFill>
            <a:schemeClr val="tx1">
              <a:alpha val="700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D213D6-9048-6308-A46F-FAE247F827C3}"/>
              </a:ext>
            </a:extLst>
          </p:cNvPr>
          <p:cNvSpPr txBox="1"/>
          <p:nvPr/>
        </p:nvSpPr>
        <p:spPr>
          <a:xfrm>
            <a:off x="4382007" y="4991525"/>
            <a:ext cx="98133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N" sz="1400" i="1" dirty="0"/>
              <a:t>Actions &amp; Device States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4F8778-6692-1EC0-0F62-6B0FE50DFFD5}"/>
              </a:ext>
            </a:extLst>
          </p:cNvPr>
          <p:cNvSpPr txBox="1"/>
          <p:nvPr/>
        </p:nvSpPr>
        <p:spPr>
          <a:xfrm>
            <a:off x="4398573" y="4001061"/>
            <a:ext cx="98133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N" sz="1400" i="1" dirty="0"/>
              <a:t>Actions &amp; Device States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708CFD-1210-F374-26A5-85164668426B}"/>
              </a:ext>
            </a:extLst>
          </p:cNvPr>
          <p:cNvSpPr/>
          <p:nvPr/>
        </p:nvSpPr>
        <p:spPr>
          <a:xfrm>
            <a:off x="6149018" y="4586486"/>
            <a:ext cx="1756136" cy="355789"/>
          </a:xfrm>
          <a:prstGeom prst="rect">
            <a:avLst/>
          </a:prstGeom>
          <a:solidFill>
            <a:schemeClr val="bg1">
              <a:alpha val="79895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b="1" dirty="0">
                <a:solidFill>
                  <a:schemeClr val="tx1"/>
                </a:solidFill>
              </a:rPr>
              <a:t>Agent Exec Traces</a:t>
            </a:r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9AF8D761-0A44-DC0D-320A-999FA4E615FB}"/>
              </a:ext>
            </a:extLst>
          </p:cNvPr>
          <p:cNvSpPr/>
          <p:nvPr/>
        </p:nvSpPr>
        <p:spPr>
          <a:xfrm rot="10800000">
            <a:off x="5537879" y="4634780"/>
            <a:ext cx="564956" cy="259200"/>
          </a:xfrm>
          <a:prstGeom prst="lef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14128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43D72F-579D-6138-E070-D48DBC60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Offline Trace Evaluation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6CF19F8-77E6-FB22-A38F-A8DEB88F2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67" y="1057387"/>
            <a:ext cx="11399867" cy="5331045"/>
          </a:xfrm>
        </p:spPr>
        <p:txBody>
          <a:bodyPr>
            <a:norm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US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 execution traces are automatically logged by </a:t>
            </a:r>
            <a:r>
              <a:rPr lang="en-US" b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AgentEnv</a:t>
            </a:r>
            <a:endParaRPr lang="en-US" b="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LlamaTouch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Evaluator</a:t>
            </a:r>
            <a:r>
              <a:rPr lang="en-US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Compare task execution traces with predefined essential states in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LlamaTouch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8B90E3-CEEF-991B-4EE0-6F25A65AE61C}"/>
              </a:ext>
            </a:extLst>
          </p:cNvPr>
          <p:cNvSpPr/>
          <p:nvPr/>
        </p:nvSpPr>
        <p:spPr>
          <a:xfrm>
            <a:off x="3921436" y="5590390"/>
            <a:ext cx="1542474" cy="501128"/>
          </a:xfrm>
          <a:prstGeom prst="rect">
            <a:avLst/>
          </a:prstGeom>
          <a:solidFill>
            <a:schemeClr val="bg1">
              <a:alpha val="79895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</a:rPr>
              <a:t>Realistic Mobile Environments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0ED7FE-BD91-613C-8EE4-ABA4BBBA2B27}"/>
              </a:ext>
            </a:extLst>
          </p:cNvPr>
          <p:cNvSpPr/>
          <p:nvPr/>
        </p:nvSpPr>
        <p:spPr>
          <a:xfrm>
            <a:off x="3921436" y="3594379"/>
            <a:ext cx="1542473" cy="355789"/>
          </a:xfrm>
          <a:prstGeom prst="rect">
            <a:avLst/>
          </a:prstGeom>
          <a:solidFill>
            <a:schemeClr val="bg1">
              <a:alpha val="79895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</a:rPr>
              <a:t>Mobile Agents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E11D85-B46F-982B-E979-DC1A216F73BC}"/>
              </a:ext>
            </a:extLst>
          </p:cNvPr>
          <p:cNvSpPr/>
          <p:nvPr/>
        </p:nvSpPr>
        <p:spPr>
          <a:xfrm>
            <a:off x="3921436" y="4582130"/>
            <a:ext cx="1542474" cy="355789"/>
          </a:xfrm>
          <a:prstGeom prst="rect">
            <a:avLst/>
          </a:prstGeom>
          <a:solidFill>
            <a:schemeClr val="bg1">
              <a:alpha val="79895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</a:rPr>
              <a:t>AgentEnv</a:t>
            </a:r>
          </a:p>
        </p:txBody>
      </p:sp>
      <p:sp>
        <p:nvSpPr>
          <p:cNvPr id="5" name="Up-Down Arrow 4">
            <a:extLst>
              <a:ext uri="{FF2B5EF4-FFF2-40B4-BE49-F238E27FC236}">
                <a16:creationId xmlns:a16="http://schemas.microsoft.com/office/drawing/2014/main" id="{3CB72E97-8DBE-F2D5-510E-05144967C17D}"/>
              </a:ext>
            </a:extLst>
          </p:cNvPr>
          <p:cNvSpPr/>
          <p:nvPr/>
        </p:nvSpPr>
        <p:spPr>
          <a:xfrm>
            <a:off x="4020227" y="3974812"/>
            <a:ext cx="259951" cy="584204"/>
          </a:xfrm>
          <a:prstGeom prst="upDownArrow">
            <a:avLst/>
          </a:prstGeom>
          <a:solidFill>
            <a:schemeClr val="tx1">
              <a:alpha val="700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2A328976-5503-B029-BF81-C5ED40B16148}"/>
              </a:ext>
            </a:extLst>
          </p:cNvPr>
          <p:cNvSpPr/>
          <p:nvPr/>
        </p:nvSpPr>
        <p:spPr>
          <a:xfrm>
            <a:off x="4020227" y="4961033"/>
            <a:ext cx="259951" cy="584204"/>
          </a:xfrm>
          <a:prstGeom prst="upDownArrow">
            <a:avLst/>
          </a:prstGeom>
          <a:solidFill>
            <a:schemeClr val="tx1">
              <a:alpha val="700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D213D6-9048-6308-A46F-FAE247F827C3}"/>
              </a:ext>
            </a:extLst>
          </p:cNvPr>
          <p:cNvSpPr txBox="1"/>
          <p:nvPr/>
        </p:nvSpPr>
        <p:spPr>
          <a:xfrm>
            <a:off x="4382007" y="4991525"/>
            <a:ext cx="98133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N" sz="1400" i="1" dirty="0"/>
              <a:t>Actions &amp; Device States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4F8778-6692-1EC0-0F62-6B0FE50DFFD5}"/>
              </a:ext>
            </a:extLst>
          </p:cNvPr>
          <p:cNvSpPr txBox="1"/>
          <p:nvPr/>
        </p:nvSpPr>
        <p:spPr>
          <a:xfrm>
            <a:off x="4398573" y="4001061"/>
            <a:ext cx="98133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N" sz="1400" i="1" dirty="0"/>
              <a:t>Actions &amp; Device States</a:t>
            </a:r>
          </a:p>
        </p:txBody>
      </p:sp>
      <p:sp>
        <p:nvSpPr>
          <p:cNvPr id="27" name="Left Arrow 26">
            <a:extLst>
              <a:ext uri="{FF2B5EF4-FFF2-40B4-BE49-F238E27FC236}">
                <a16:creationId xmlns:a16="http://schemas.microsoft.com/office/drawing/2014/main" id="{3AEEE71B-0EAA-3C45-69EF-4A45AD4DCC1E}"/>
              </a:ext>
            </a:extLst>
          </p:cNvPr>
          <p:cNvSpPr/>
          <p:nvPr/>
        </p:nvSpPr>
        <p:spPr>
          <a:xfrm rot="16200000">
            <a:off x="5734766" y="4625483"/>
            <a:ext cx="1528038" cy="259200"/>
          </a:xfrm>
          <a:prstGeom prst="lef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E3BC35-7414-95EE-1434-853683DD2810}"/>
              </a:ext>
            </a:extLst>
          </p:cNvPr>
          <p:cNvSpPr/>
          <p:nvPr/>
        </p:nvSpPr>
        <p:spPr>
          <a:xfrm>
            <a:off x="6149018" y="3592551"/>
            <a:ext cx="1756136" cy="355789"/>
          </a:xfrm>
          <a:prstGeom prst="rect">
            <a:avLst/>
          </a:prstGeom>
          <a:solidFill>
            <a:schemeClr val="bg1">
              <a:alpha val="79895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</a:rPr>
              <a:t>LlamaTouch Dataset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B9C38181-3A00-828A-ED70-C2BAC5BD7F0A}"/>
              </a:ext>
            </a:extLst>
          </p:cNvPr>
          <p:cNvSpPr/>
          <p:nvPr/>
        </p:nvSpPr>
        <p:spPr>
          <a:xfrm>
            <a:off x="5515307" y="3647030"/>
            <a:ext cx="564956" cy="259200"/>
          </a:xfrm>
          <a:prstGeom prst="lef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708CFD-1210-F374-26A5-85164668426B}"/>
              </a:ext>
            </a:extLst>
          </p:cNvPr>
          <p:cNvSpPr/>
          <p:nvPr/>
        </p:nvSpPr>
        <p:spPr>
          <a:xfrm>
            <a:off x="6149018" y="4586486"/>
            <a:ext cx="1756136" cy="355789"/>
          </a:xfrm>
          <a:prstGeom prst="rect">
            <a:avLst/>
          </a:prstGeom>
          <a:solidFill>
            <a:schemeClr val="bg1">
              <a:alpha val="79895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</a:rPr>
              <a:t>Agent Exec Traces</a:t>
            </a:r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9AF8D761-0A44-DC0D-320A-999FA4E615FB}"/>
              </a:ext>
            </a:extLst>
          </p:cNvPr>
          <p:cNvSpPr/>
          <p:nvPr/>
        </p:nvSpPr>
        <p:spPr>
          <a:xfrm rot="10800000">
            <a:off x="5537879" y="4634780"/>
            <a:ext cx="564956" cy="259200"/>
          </a:xfrm>
          <a:prstGeom prst="lef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CCBC87-91AD-874D-ABB4-14806EAF3CC5}"/>
              </a:ext>
            </a:extLst>
          </p:cNvPr>
          <p:cNvSpPr/>
          <p:nvPr/>
        </p:nvSpPr>
        <p:spPr>
          <a:xfrm>
            <a:off x="6149017" y="5567020"/>
            <a:ext cx="3454185" cy="501128"/>
          </a:xfrm>
          <a:prstGeom prst="rect">
            <a:avLst/>
          </a:prstGeom>
          <a:solidFill>
            <a:schemeClr val="bg1">
              <a:alpha val="79895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6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0AAFBB-D516-C53E-0E5C-226578EF701B}"/>
              </a:ext>
            </a:extLst>
          </p:cNvPr>
          <p:cNvSpPr txBox="1"/>
          <p:nvPr/>
        </p:nvSpPr>
        <p:spPr>
          <a:xfrm>
            <a:off x="6241055" y="5555974"/>
            <a:ext cx="98133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N" sz="1400" i="1" dirty="0"/>
              <a:t>Step-wise action match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CF854B-0A31-C572-1BD0-53DD11AEEEA6}"/>
              </a:ext>
            </a:extLst>
          </p:cNvPr>
          <p:cNvSpPr txBox="1"/>
          <p:nvPr/>
        </p:nvSpPr>
        <p:spPr>
          <a:xfrm>
            <a:off x="7414489" y="5549594"/>
            <a:ext cx="98133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N" sz="1400" i="1" dirty="0"/>
              <a:t>LCS-based action match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9A0140-6992-5DD3-7D3A-ACFAE94EAC3F}"/>
              </a:ext>
            </a:extLst>
          </p:cNvPr>
          <p:cNvSpPr txBox="1"/>
          <p:nvPr/>
        </p:nvSpPr>
        <p:spPr>
          <a:xfrm>
            <a:off x="8587923" y="5544928"/>
            <a:ext cx="98133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N" sz="1400" i="1" dirty="0"/>
              <a:t>LlamaTouch Evaluator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8E226C-C4C5-D21F-7674-9D69E8EFD943}"/>
              </a:ext>
            </a:extLst>
          </p:cNvPr>
          <p:cNvCxnSpPr>
            <a:cxnSpLocks/>
          </p:cNvCxnSpPr>
          <p:nvPr/>
        </p:nvCxnSpPr>
        <p:spPr>
          <a:xfrm>
            <a:off x="7311154" y="5567020"/>
            <a:ext cx="0" cy="501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35A8E1-99F1-6F7E-6E19-1B9DDD447BD7}"/>
              </a:ext>
            </a:extLst>
          </p:cNvPr>
          <p:cNvCxnSpPr>
            <a:cxnSpLocks/>
          </p:cNvCxnSpPr>
          <p:nvPr/>
        </p:nvCxnSpPr>
        <p:spPr>
          <a:xfrm>
            <a:off x="8499154" y="5567020"/>
            <a:ext cx="0" cy="501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Arrow 37">
            <a:extLst>
              <a:ext uri="{FF2B5EF4-FFF2-40B4-BE49-F238E27FC236}">
                <a16:creationId xmlns:a16="http://schemas.microsoft.com/office/drawing/2014/main" id="{2ACD7AE4-C1C9-4FAF-45BD-00947C85995C}"/>
              </a:ext>
            </a:extLst>
          </p:cNvPr>
          <p:cNvSpPr/>
          <p:nvPr/>
        </p:nvSpPr>
        <p:spPr>
          <a:xfrm rot="16200000">
            <a:off x="7362259" y="5109296"/>
            <a:ext cx="558391" cy="259200"/>
          </a:xfrm>
          <a:prstGeom prst="lef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0BB08B-7AF8-FBF8-1C0F-A5E750F160FD}"/>
              </a:ext>
            </a:extLst>
          </p:cNvPr>
          <p:cNvSpPr txBox="1"/>
          <p:nvPr/>
        </p:nvSpPr>
        <p:spPr>
          <a:xfrm>
            <a:off x="6579455" y="5086973"/>
            <a:ext cx="98133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N" sz="1400" i="1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85176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2" grpId="0" animBg="1"/>
      <p:bldP spid="33" grpId="0"/>
      <p:bldP spid="34" grpId="0"/>
      <p:bldP spid="35" grpId="0"/>
      <p:bldP spid="38" grpId="0" animBg="1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19D858-CCF8-D886-7ABC-D3B63303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Putting</a:t>
            </a:r>
            <a:r>
              <a:rPr lang="zh-CN" altLang="en-US" dirty="0"/>
              <a:t> </a:t>
            </a:r>
            <a:r>
              <a:rPr lang="en-US" altLang="zh-CN" dirty="0"/>
              <a:t>Them Together</a:t>
            </a:r>
            <a:endParaRPr lang="en-C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0316A4-3F48-9677-DDBC-01D1A204C7DF}"/>
              </a:ext>
            </a:extLst>
          </p:cNvPr>
          <p:cNvSpPr/>
          <p:nvPr/>
        </p:nvSpPr>
        <p:spPr>
          <a:xfrm>
            <a:off x="4190375" y="3667463"/>
            <a:ext cx="1542474" cy="501128"/>
          </a:xfrm>
          <a:prstGeom prst="rect">
            <a:avLst/>
          </a:prstGeom>
          <a:solidFill>
            <a:schemeClr val="bg1">
              <a:alpha val="79895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</a:rPr>
              <a:t>Realistic Mobile Environments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6A318D-0AC6-654D-0205-2CC507A59BB2}"/>
              </a:ext>
            </a:extLst>
          </p:cNvPr>
          <p:cNvSpPr/>
          <p:nvPr/>
        </p:nvSpPr>
        <p:spPr>
          <a:xfrm>
            <a:off x="4190375" y="1671452"/>
            <a:ext cx="1542473" cy="355789"/>
          </a:xfrm>
          <a:prstGeom prst="rect">
            <a:avLst/>
          </a:prstGeom>
          <a:solidFill>
            <a:schemeClr val="bg1">
              <a:alpha val="79895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</a:rPr>
              <a:t>Mobile Agents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E64F04-55AC-E3A4-67D0-8C82C54C3C35}"/>
              </a:ext>
            </a:extLst>
          </p:cNvPr>
          <p:cNvSpPr/>
          <p:nvPr/>
        </p:nvSpPr>
        <p:spPr>
          <a:xfrm>
            <a:off x="4190375" y="2659203"/>
            <a:ext cx="1542474" cy="355789"/>
          </a:xfrm>
          <a:prstGeom prst="rect">
            <a:avLst/>
          </a:prstGeom>
          <a:solidFill>
            <a:schemeClr val="bg1">
              <a:alpha val="79895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</a:rPr>
              <a:t>AgentEnv</a:t>
            </a:r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FA931388-1D8D-1E35-D0DB-1421B8C9D1F8}"/>
              </a:ext>
            </a:extLst>
          </p:cNvPr>
          <p:cNvSpPr/>
          <p:nvPr/>
        </p:nvSpPr>
        <p:spPr>
          <a:xfrm>
            <a:off x="4289166" y="2051885"/>
            <a:ext cx="259951" cy="584204"/>
          </a:xfrm>
          <a:prstGeom prst="upDownArrow">
            <a:avLst/>
          </a:prstGeom>
          <a:solidFill>
            <a:schemeClr val="tx1">
              <a:alpha val="700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EC0C16EF-9C4B-F6B2-F252-571F9D4B8B9E}"/>
              </a:ext>
            </a:extLst>
          </p:cNvPr>
          <p:cNvSpPr/>
          <p:nvPr/>
        </p:nvSpPr>
        <p:spPr>
          <a:xfrm>
            <a:off x="4289166" y="3038106"/>
            <a:ext cx="259951" cy="584204"/>
          </a:xfrm>
          <a:prstGeom prst="upDownArrow">
            <a:avLst/>
          </a:prstGeom>
          <a:solidFill>
            <a:schemeClr val="tx1">
              <a:alpha val="700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85DBFE-6C1D-94A8-AB78-B31E6C913349}"/>
              </a:ext>
            </a:extLst>
          </p:cNvPr>
          <p:cNvSpPr txBox="1"/>
          <p:nvPr/>
        </p:nvSpPr>
        <p:spPr>
          <a:xfrm>
            <a:off x="4650946" y="3068598"/>
            <a:ext cx="98133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N" sz="1400" i="1" dirty="0"/>
              <a:t>Actions &amp; Device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4C74C8-8887-9402-F88F-41C3652D6706}"/>
              </a:ext>
            </a:extLst>
          </p:cNvPr>
          <p:cNvSpPr txBox="1"/>
          <p:nvPr/>
        </p:nvSpPr>
        <p:spPr>
          <a:xfrm>
            <a:off x="4667512" y="2078134"/>
            <a:ext cx="98133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N" sz="1400" i="1" dirty="0"/>
              <a:t>Actions &amp; Device States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44754D99-0DBA-2D3D-309E-AA9E464415B3}"/>
              </a:ext>
            </a:extLst>
          </p:cNvPr>
          <p:cNvSpPr/>
          <p:nvPr/>
        </p:nvSpPr>
        <p:spPr>
          <a:xfrm rot="16200000">
            <a:off x="6003705" y="2702556"/>
            <a:ext cx="1528038" cy="259200"/>
          </a:xfrm>
          <a:prstGeom prst="lef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BD63EF-AC4D-6CD5-883A-263736D87D56}"/>
              </a:ext>
            </a:extLst>
          </p:cNvPr>
          <p:cNvSpPr/>
          <p:nvPr/>
        </p:nvSpPr>
        <p:spPr>
          <a:xfrm>
            <a:off x="6417957" y="1669624"/>
            <a:ext cx="1756136" cy="355789"/>
          </a:xfrm>
          <a:prstGeom prst="rect">
            <a:avLst/>
          </a:prstGeom>
          <a:solidFill>
            <a:schemeClr val="bg1">
              <a:alpha val="79895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</a:rPr>
              <a:t>LlamaTouch Dataset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436AA904-0114-A022-27FA-16D958468DD4}"/>
              </a:ext>
            </a:extLst>
          </p:cNvPr>
          <p:cNvSpPr/>
          <p:nvPr/>
        </p:nvSpPr>
        <p:spPr>
          <a:xfrm>
            <a:off x="5784246" y="1724103"/>
            <a:ext cx="564956" cy="259200"/>
          </a:xfrm>
          <a:prstGeom prst="lef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8049F9-1BEF-6C71-D96E-E6E345F09548}"/>
              </a:ext>
            </a:extLst>
          </p:cNvPr>
          <p:cNvSpPr/>
          <p:nvPr/>
        </p:nvSpPr>
        <p:spPr>
          <a:xfrm>
            <a:off x="6417957" y="2663559"/>
            <a:ext cx="1756136" cy="355789"/>
          </a:xfrm>
          <a:prstGeom prst="rect">
            <a:avLst/>
          </a:prstGeom>
          <a:solidFill>
            <a:schemeClr val="bg1">
              <a:alpha val="79895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</a:rPr>
              <a:t>Agent Exec Traces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DEA45E20-8CB8-4F4B-7EAF-7580084303CF}"/>
              </a:ext>
            </a:extLst>
          </p:cNvPr>
          <p:cNvSpPr/>
          <p:nvPr/>
        </p:nvSpPr>
        <p:spPr>
          <a:xfrm rot="10800000">
            <a:off x="5806818" y="2711853"/>
            <a:ext cx="564956" cy="259200"/>
          </a:xfrm>
          <a:prstGeom prst="lef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B464F1-2210-07CE-8F7D-22035A14DBC6}"/>
              </a:ext>
            </a:extLst>
          </p:cNvPr>
          <p:cNvSpPr/>
          <p:nvPr/>
        </p:nvSpPr>
        <p:spPr>
          <a:xfrm>
            <a:off x="6417956" y="3644093"/>
            <a:ext cx="3454185" cy="501128"/>
          </a:xfrm>
          <a:prstGeom prst="rect">
            <a:avLst/>
          </a:prstGeom>
          <a:solidFill>
            <a:schemeClr val="bg1">
              <a:alpha val="79895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6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01EB7B-2D8B-4CAA-899E-3612CEB31C99}"/>
              </a:ext>
            </a:extLst>
          </p:cNvPr>
          <p:cNvSpPr txBox="1"/>
          <p:nvPr/>
        </p:nvSpPr>
        <p:spPr>
          <a:xfrm>
            <a:off x="6509994" y="3633047"/>
            <a:ext cx="98133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N" sz="1400" i="1" dirty="0"/>
              <a:t>Step-wise action match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5423DD-0472-4F69-9213-A920DBE5136F}"/>
              </a:ext>
            </a:extLst>
          </p:cNvPr>
          <p:cNvSpPr txBox="1"/>
          <p:nvPr/>
        </p:nvSpPr>
        <p:spPr>
          <a:xfrm>
            <a:off x="7683428" y="3626667"/>
            <a:ext cx="98133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N" sz="1400" i="1" dirty="0"/>
              <a:t>LCS-based action match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5AE962-0CDC-3032-5BB7-AED581EAC0F0}"/>
              </a:ext>
            </a:extLst>
          </p:cNvPr>
          <p:cNvSpPr txBox="1"/>
          <p:nvPr/>
        </p:nvSpPr>
        <p:spPr>
          <a:xfrm>
            <a:off x="8856862" y="3622001"/>
            <a:ext cx="98133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N" sz="1400" i="1" dirty="0"/>
              <a:t>LlamaTouch Evaluator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238DA9-5F03-1D79-63A7-D43A9905AAC6}"/>
              </a:ext>
            </a:extLst>
          </p:cNvPr>
          <p:cNvCxnSpPr>
            <a:cxnSpLocks/>
          </p:cNvCxnSpPr>
          <p:nvPr/>
        </p:nvCxnSpPr>
        <p:spPr>
          <a:xfrm>
            <a:off x="7580093" y="3644093"/>
            <a:ext cx="0" cy="501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BD0881-9205-7541-B20B-1084DEE06FFE}"/>
              </a:ext>
            </a:extLst>
          </p:cNvPr>
          <p:cNvCxnSpPr>
            <a:cxnSpLocks/>
          </p:cNvCxnSpPr>
          <p:nvPr/>
        </p:nvCxnSpPr>
        <p:spPr>
          <a:xfrm>
            <a:off x="8768093" y="3644093"/>
            <a:ext cx="0" cy="501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Arrow 23">
            <a:extLst>
              <a:ext uri="{FF2B5EF4-FFF2-40B4-BE49-F238E27FC236}">
                <a16:creationId xmlns:a16="http://schemas.microsoft.com/office/drawing/2014/main" id="{D3340641-2CD7-FFC6-B7F0-FE40F3205F98}"/>
              </a:ext>
            </a:extLst>
          </p:cNvPr>
          <p:cNvSpPr/>
          <p:nvPr/>
        </p:nvSpPr>
        <p:spPr>
          <a:xfrm rot="16200000">
            <a:off x="7631198" y="3186369"/>
            <a:ext cx="558391" cy="259200"/>
          </a:xfrm>
          <a:prstGeom prst="lef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CCAAFF-11DF-9DEA-9040-B54A75CBB4D7}"/>
              </a:ext>
            </a:extLst>
          </p:cNvPr>
          <p:cNvSpPr txBox="1"/>
          <p:nvPr/>
        </p:nvSpPr>
        <p:spPr>
          <a:xfrm>
            <a:off x="6848394" y="3164046"/>
            <a:ext cx="98133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N" sz="1400" i="1" dirty="0"/>
              <a:t>Evaluation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5A3128-DAB8-8E7E-F889-6AD4C0F25066}"/>
              </a:ext>
            </a:extLst>
          </p:cNvPr>
          <p:cNvSpPr/>
          <p:nvPr/>
        </p:nvSpPr>
        <p:spPr>
          <a:xfrm>
            <a:off x="133672" y="1668996"/>
            <a:ext cx="3680848" cy="3279513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36000" bIns="36000" rtlCol="0" anchor="ctr"/>
          <a:lstStyle/>
          <a:p>
            <a:r>
              <a:rPr lang="en-US" sz="1200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agent/environment setup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agent =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mobile_agent.init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agent initialization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 =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agentenv.task.get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get task metadata</a:t>
            </a:r>
          </a:p>
          <a:p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agentenv.setup_task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(task)  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task-specific setup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task execution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CN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hile not agent.task_complete():</a:t>
            </a:r>
          </a:p>
          <a:p>
            <a:r>
              <a:rPr lang="en-CN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 = agentenv.get_state()</a:t>
            </a:r>
            <a:endParaRPr lang="en-CN" sz="1200" i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N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act = agent.predict(task, state.screenshot, state.vh)  </a:t>
            </a:r>
            <a:r>
              <a:rPr lang="en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predict action on current UI based on task instruction and observed UI states</a:t>
            </a:r>
          </a:p>
          <a:p>
            <a:r>
              <a:rPr lang="en-CN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agentenv.post(act)  </a:t>
            </a:r>
            <a:r>
              <a:rPr lang="en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post action to device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70793C-3782-EEA7-FD28-C68C69CB6FAE}"/>
              </a:ext>
            </a:extLst>
          </p:cNvPr>
          <p:cNvCxnSpPr>
            <a:cxnSpLocks/>
          </p:cNvCxnSpPr>
          <p:nvPr/>
        </p:nvCxnSpPr>
        <p:spPr>
          <a:xfrm flipH="1" flipV="1">
            <a:off x="3667422" y="1662654"/>
            <a:ext cx="5352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546AD3-27CC-1475-E9F3-B5C058E2C096}"/>
              </a:ext>
            </a:extLst>
          </p:cNvPr>
          <p:cNvCxnSpPr>
            <a:cxnSpLocks/>
          </p:cNvCxnSpPr>
          <p:nvPr/>
        </p:nvCxnSpPr>
        <p:spPr>
          <a:xfrm flipH="1">
            <a:off x="3814520" y="3008302"/>
            <a:ext cx="374679" cy="194020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7DB7EFB-7D83-9CF2-874D-E82288D7634A}"/>
              </a:ext>
            </a:extLst>
          </p:cNvPr>
          <p:cNvSpPr txBox="1"/>
          <p:nvPr/>
        </p:nvSpPr>
        <p:spPr>
          <a:xfrm>
            <a:off x="0" y="1182048"/>
            <a:ext cx="406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i="1" dirty="0">
                <a:solidFill>
                  <a:srgbClr val="C00000"/>
                </a:solidFill>
              </a:rPr>
              <a:t>Code Demo for Mobile UI Task Execution</a:t>
            </a:r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6DB8A583-449A-221E-1349-B509EEEACF94}"/>
              </a:ext>
            </a:extLst>
          </p:cNvPr>
          <p:cNvSpPr/>
          <p:nvPr/>
        </p:nvSpPr>
        <p:spPr>
          <a:xfrm rot="10800000">
            <a:off x="9929358" y="3754202"/>
            <a:ext cx="348191" cy="259200"/>
          </a:xfrm>
          <a:prstGeom prst="lef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C5F8DD-87B6-250C-98F0-884A3B528CA0}"/>
              </a:ext>
            </a:extLst>
          </p:cNvPr>
          <p:cNvSpPr/>
          <p:nvPr/>
        </p:nvSpPr>
        <p:spPr>
          <a:xfrm>
            <a:off x="10325197" y="3644093"/>
            <a:ext cx="1814394" cy="501128"/>
          </a:xfrm>
          <a:prstGeom prst="rect">
            <a:avLst/>
          </a:prstGeom>
          <a:solidFill>
            <a:schemeClr val="bg1">
              <a:alpha val="79895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</a:rPr>
              <a:t>Task Completion Rate; Accuracy; etc.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FEB8A7-B260-8559-F06B-FE61DCEC2256}"/>
              </a:ext>
            </a:extLst>
          </p:cNvPr>
          <p:cNvSpPr/>
          <p:nvPr/>
        </p:nvSpPr>
        <p:spPr>
          <a:xfrm>
            <a:off x="8480838" y="1566910"/>
            <a:ext cx="3577490" cy="1974559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18000" rIns="36000" bIns="36000" rtlCol="0" anchor="ctr"/>
          <a:lstStyle/>
          <a:p>
            <a:r>
              <a:rPr lang="en-US" sz="1200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 mobile agent class with trace loader implementation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MobileAgent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def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load_agent_exec_traces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(task):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agent execution trace loader</a:t>
            </a:r>
          </a:p>
          <a:p>
            <a:b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run evaluation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agent =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MobileAgent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evaluator =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LlamaTouchEvaluator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(agent)</a:t>
            </a:r>
          </a:p>
          <a:p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evaluator.run_evaluation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15213E-A1E1-CC84-C923-6952C395FB87}"/>
              </a:ext>
            </a:extLst>
          </p:cNvPr>
          <p:cNvCxnSpPr>
            <a:cxnSpLocks/>
          </p:cNvCxnSpPr>
          <p:nvPr/>
        </p:nvCxnSpPr>
        <p:spPr>
          <a:xfrm flipH="1">
            <a:off x="9881710" y="3541469"/>
            <a:ext cx="2176618" cy="10316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A63376-14AF-F250-332E-39FB844B6597}"/>
              </a:ext>
            </a:extLst>
          </p:cNvPr>
          <p:cNvCxnSpPr>
            <a:cxnSpLocks/>
          </p:cNvCxnSpPr>
          <p:nvPr/>
        </p:nvCxnSpPr>
        <p:spPr>
          <a:xfrm>
            <a:off x="8480838" y="3545897"/>
            <a:ext cx="302438" cy="981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FEC8814-F340-AED4-2CAE-BF9B7B791ADD}"/>
              </a:ext>
            </a:extLst>
          </p:cNvPr>
          <p:cNvSpPr txBox="1"/>
          <p:nvPr/>
        </p:nvSpPr>
        <p:spPr>
          <a:xfrm>
            <a:off x="8311037" y="1166076"/>
            <a:ext cx="391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i="1" dirty="0">
                <a:solidFill>
                  <a:srgbClr val="C00000"/>
                </a:solidFill>
              </a:rPr>
              <a:t>Code Demo for Trace Evaluation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19A237-274F-279B-11B7-041E7BDAC170}"/>
              </a:ext>
            </a:extLst>
          </p:cNvPr>
          <p:cNvSpPr txBox="1"/>
          <p:nvPr/>
        </p:nvSpPr>
        <p:spPr>
          <a:xfrm>
            <a:off x="4189199" y="1176266"/>
            <a:ext cx="391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i="1" dirty="0">
                <a:solidFill>
                  <a:srgbClr val="C00000"/>
                </a:solidFill>
              </a:rPr>
              <a:t>LlamaTouch Workflow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54D845-037D-AAA9-61AE-70EE32DE7A68}"/>
              </a:ext>
            </a:extLst>
          </p:cNvPr>
          <p:cNvSpPr txBox="1"/>
          <p:nvPr/>
        </p:nvSpPr>
        <p:spPr>
          <a:xfrm>
            <a:off x="4231598" y="4744658"/>
            <a:ext cx="7196251" cy="1317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80"/>
              </a:lnSpc>
              <a:buClr>
                <a:schemeClr val="tx1"/>
              </a:buClr>
            </a:pPr>
            <a:r>
              <a:rPr lang="en-CN" sz="2000" b="1" dirty="0">
                <a:latin typeface="Monaco" pitchFamily="2" charset="77"/>
              </a:rPr>
              <a:t>LlamaTouch is easy to use.</a:t>
            </a: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CN" sz="2000" b="1" dirty="0">
                <a:latin typeface="Monaco" pitchFamily="2" charset="77"/>
              </a:rPr>
              <a:t>Integrate mobile UI agents to AgentEnv</a:t>
            </a: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CN" sz="2000" b="1" dirty="0">
                <a:latin typeface="Monaco" pitchFamily="2" charset="77"/>
              </a:rPr>
              <a:t>Implement trace evaluation logic</a:t>
            </a:r>
          </a:p>
        </p:txBody>
      </p:sp>
    </p:spTree>
    <p:extLst>
      <p:ext uri="{BB962C8B-B14F-4D97-AF65-F5344CB8AC3E}">
        <p14:creationId xmlns:p14="http://schemas.microsoft.com/office/powerpoint/2010/main" val="281698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702394-0CAD-2037-F9EA-73F691B1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Evaluation Setup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9C93073-C4F9-2577-FBFA-34C986CAF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67" y="1057387"/>
            <a:ext cx="11540067" cy="4603825"/>
          </a:xfrm>
        </p:spPr>
        <p:txBody>
          <a:bodyPr>
            <a:norm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Key question: Can LlamaTouch evaluate mobile UI agents with high faithfulness?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Metric: Accuracy of evaluation methods</a:t>
            </a:r>
          </a:p>
          <a:p>
            <a:pPr marL="1454150" lvl="1">
              <a:buFont typeface="Wingdings" pitchFamily="2" charset="2"/>
              <a:buChar char="q"/>
            </a:pPr>
            <a:r>
              <a:rPr lang="en-CN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Taking human validation results as the ground truth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Baselines: Two action match-based evaluation methods on static datasets</a:t>
            </a:r>
          </a:p>
          <a:p>
            <a:pPr marL="1454150" lvl="1">
              <a:buFont typeface="Wingdings" pitchFamily="2" charset="2"/>
              <a:buChar char="q"/>
            </a:pPr>
            <a:r>
              <a:rPr lang="en-CN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Step-wise action match </a:t>
            </a:r>
            <a:r>
              <a:rPr lang="en-CN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(require two action sequences are identical)</a:t>
            </a:r>
          </a:p>
          <a:p>
            <a:pPr marL="1454150" lvl="1">
              <a:buFont typeface="Wingdings" pitchFamily="2" charset="2"/>
              <a:buChar char="q"/>
            </a:pPr>
            <a:r>
              <a:rPr lang="en-CN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Longest common subsequence (LCS)-based action match</a:t>
            </a:r>
            <a:r>
              <a:rPr lang="en-CN" sz="2000" baseline="30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</a:t>
            </a:r>
            <a:r>
              <a:rPr lang="en-CN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CN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(add non-essential</a:t>
            </a:r>
            <a:r>
              <a:rPr lang="zh-CN" alt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actions </a:t>
            </a:r>
            <a:r>
              <a:rPr lang="en-CN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tolerance between ground-truth</a:t>
            </a:r>
            <a:r>
              <a:rPr lang="zh-CN" alt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CN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actions)</a:t>
            </a:r>
            <a:endParaRPr lang="en-CN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B7AC93E-7F29-36DC-E2CA-018F54721729}"/>
              </a:ext>
            </a:extLst>
          </p:cNvPr>
          <p:cNvSpPr txBox="1">
            <a:spLocks/>
          </p:cNvSpPr>
          <p:nvPr/>
        </p:nvSpPr>
        <p:spPr>
          <a:xfrm>
            <a:off x="325966" y="5411506"/>
            <a:ext cx="11540067" cy="7782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tx1"/>
              </a:buClr>
              <a:buFont typeface="Wingdings" pitchFamily="2" charset="2"/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996950" indent="-4572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q"/>
            </a:pP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</a:t>
            </a: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bile UI agents: </a:t>
            </a:r>
            <a:r>
              <a:rPr lang="en-CN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AutoDroid</a:t>
            </a: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CN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(GPT-4, MobiCom’24), </a:t>
            </a:r>
            <a:r>
              <a:rPr lang="en-CN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Auto-UI</a:t>
            </a:r>
            <a:r>
              <a:rPr lang="en-CN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(customized model, ACL’24), </a:t>
            </a:r>
            <a:r>
              <a:rPr lang="en-CN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CoCo-Agent</a:t>
            </a:r>
            <a:r>
              <a:rPr lang="en-CN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(LLaVa, ACL’24), </a:t>
            </a:r>
            <a:r>
              <a:rPr lang="en-CN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AppAgent</a:t>
            </a:r>
            <a:r>
              <a:rPr lang="en-CN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(GPT-4o)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E113A-1863-3EAA-256B-F47F0C0DCB7D}"/>
              </a:ext>
            </a:extLst>
          </p:cNvPr>
          <p:cNvSpPr txBox="1"/>
          <p:nvPr/>
        </p:nvSpPr>
        <p:spPr>
          <a:xfrm>
            <a:off x="242047" y="6535271"/>
            <a:ext cx="1175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*Xing, </a:t>
            </a:r>
            <a:r>
              <a:rPr lang="en-US" sz="1600" dirty="0" err="1"/>
              <a:t>Mingzhe</a:t>
            </a:r>
            <a:r>
              <a:rPr lang="en-US" sz="1600" dirty="0"/>
              <a:t>, et al. "Understanding the weakness of large language model agents within a complex android environment." SIGKDD 2024.</a:t>
            </a: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110938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B5E517-8AA7-FF0F-0202-D39B68FE5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203" y="2401666"/>
            <a:ext cx="5761797" cy="28292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0BB98E-FB5E-3354-744D-8CAF22A37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Results from </a:t>
            </a:r>
            <a:r>
              <a:rPr lang="en-US" dirty="0"/>
              <a:t>All Tasks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83551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B5E517-8AA7-FF0F-0202-D39B68FE5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203" y="2401666"/>
            <a:ext cx="5761797" cy="28292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0BB98E-FB5E-3354-744D-8CAF22A37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Results from </a:t>
            </a:r>
            <a:r>
              <a:rPr lang="en-US" dirty="0"/>
              <a:t>All Tasks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A0586C-9009-89FA-DF81-5CE5532DF27F}"/>
              </a:ext>
            </a:extLst>
          </p:cNvPr>
          <p:cNvSpPr txBox="1"/>
          <p:nvPr/>
        </p:nvSpPr>
        <p:spPr>
          <a:xfrm>
            <a:off x="6279777" y="1226913"/>
            <a:ext cx="5761797" cy="1317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000" b="1" dirty="0">
                <a:latin typeface="Monaco" pitchFamily="2" charset="77"/>
              </a:rPr>
              <a:t>Action-match methods failed to evaluate tasks (with an almost 0% task completion rate).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F3816A-4728-540C-1076-889E5CABA05F}"/>
              </a:ext>
            </a:extLst>
          </p:cNvPr>
          <p:cNvSpPr/>
          <p:nvPr/>
        </p:nvSpPr>
        <p:spPr>
          <a:xfrm>
            <a:off x="1680882" y="3711388"/>
            <a:ext cx="578224" cy="15060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9042B8-6313-4617-F54F-2B3834973D5D}"/>
              </a:ext>
            </a:extLst>
          </p:cNvPr>
          <p:cNvSpPr/>
          <p:nvPr/>
        </p:nvSpPr>
        <p:spPr>
          <a:xfrm>
            <a:off x="2925989" y="3711388"/>
            <a:ext cx="578224" cy="15060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7919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5E4A34-601B-6D40-B7AF-2B727AD3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LLM/MLLM-powered Mobile UI Agents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1458646-4A61-BC42-9F0E-5D3E6CC9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67" y="1729687"/>
            <a:ext cx="3543300" cy="2794000"/>
          </a:xfrm>
          <a:prstGeom prst="rect">
            <a:avLst/>
          </a:prstGeom>
        </p:spPr>
      </p:pic>
      <p:sp>
        <p:nvSpPr>
          <p:cNvPr id="19" name="Striped Right Arrow 18">
            <a:extLst>
              <a:ext uri="{FF2B5EF4-FFF2-40B4-BE49-F238E27FC236}">
                <a16:creationId xmlns:a16="http://schemas.microsoft.com/office/drawing/2014/main" id="{1EDEF2F8-F18F-E946-86FB-63B7115692D0}"/>
              </a:ext>
            </a:extLst>
          </p:cNvPr>
          <p:cNvSpPr/>
          <p:nvPr/>
        </p:nvSpPr>
        <p:spPr>
          <a:xfrm rot="16200000">
            <a:off x="1269969" y="4317283"/>
            <a:ext cx="707878" cy="481041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EE712B-8BED-674E-8F28-F01BA226BC30}"/>
              </a:ext>
            </a:extLst>
          </p:cNvPr>
          <p:cNvSpPr txBox="1"/>
          <p:nvPr/>
        </p:nvSpPr>
        <p:spPr>
          <a:xfrm>
            <a:off x="1864429" y="4452995"/>
            <a:ext cx="971340" cy="369332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CN" dirty="0"/>
              <a:t>Support</a:t>
            </a: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54482E1F-1ACB-AE4C-AD66-FE406F86B1E7}"/>
              </a:ext>
            </a:extLst>
          </p:cNvPr>
          <p:cNvSpPr txBox="1"/>
          <p:nvPr/>
        </p:nvSpPr>
        <p:spPr>
          <a:xfrm>
            <a:off x="27708" y="1149458"/>
            <a:ext cx="5069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LLM/MLLMs</a:t>
            </a:r>
            <a:r>
              <a:rPr lang="zh-CN" alt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en-CN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Mobile UI Perception and Action Prediction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5864C1-7F11-F04F-AEE0-EEE244F2A2FB}"/>
              </a:ext>
            </a:extLst>
          </p:cNvPr>
          <p:cNvGrpSpPr/>
          <p:nvPr/>
        </p:nvGrpSpPr>
        <p:grpSpPr>
          <a:xfrm>
            <a:off x="262162" y="4967573"/>
            <a:ext cx="4499846" cy="1409475"/>
            <a:chOff x="535293" y="4813195"/>
            <a:chExt cx="4499846" cy="1409475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7CA4254-CBC8-9E48-AD05-1127DD61E935}"/>
                </a:ext>
              </a:extLst>
            </p:cNvPr>
            <p:cNvSpPr/>
            <p:nvPr/>
          </p:nvSpPr>
          <p:spPr>
            <a:xfrm>
              <a:off x="535293" y="4867433"/>
              <a:ext cx="4499846" cy="135523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en-CN" sz="1600" b="1" dirty="0">
                <a:solidFill>
                  <a:srgbClr val="C00000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B54D475-54B9-B74A-A868-83FADB42C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5769" y="4960453"/>
              <a:ext cx="1899328" cy="51627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384C90E-7C87-2A42-9E2C-68A0ECEAE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417" y="5603805"/>
              <a:ext cx="1765300" cy="520700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53147F8A-0871-6D40-806F-47227FB0F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6196" y="4813195"/>
              <a:ext cx="1675209" cy="616841"/>
            </a:xfrm>
            <a:prstGeom prst="rect">
              <a:avLst/>
            </a:prstGeom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0B8D1585-D002-A44D-9FFF-640211214E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8587" y="5755205"/>
              <a:ext cx="2293692" cy="323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02720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B5E517-8AA7-FF0F-0202-D39B68FE5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203" y="2401666"/>
            <a:ext cx="5761797" cy="28292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0BB98E-FB5E-3354-744D-8CAF22A37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Results from </a:t>
            </a:r>
            <a:r>
              <a:rPr lang="en-US" dirty="0"/>
              <a:t>All Tasks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A0586C-9009-89FA-DF81-5CE5532DF27F}"/>
              </a:ext>
            </a:extLst>
          </p:cNvPr>
          <p:cNvSpPr txBox="1"/>
          <p:nvPr/>
        </p:nvSpPr>
        <p:spPr>
          <a:xfrm>
            <a:off x="6279777" y="1226913"/>
            <a:ext cx="5761797" cy="301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000" b="1" dirty="0">
                <a:latin typeface="Monaco" pitchFamily="2" charset="77"/>
              </a:rPr>
              <a:t>Action-match methods failed to evaluate tasks (with an almost 0% task completion rate).</a:t>
            </a: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endParaRPr lang="en-US" sz="2000" b="1" dirty="0">
              <a:latin typeface="Monaco" pitchFamily="2" charset="77"/>
            </a:endParaRP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000" b="1" dirty="0" err="1">
                <a:latin typeface="Monaco" pitchFamily="2" charset="77"/>
              </a:rPr>
              <a:t>LlamaTouch</a:t>
            </a:r>
            <a:r>
              <a:rPr lang="en-US" sz="2000" b="1" dirty="0">
                <a:latin typeface="Monaco" pitchFamily="2" charset="77"/>
              </a:rPr>
              <a:t> reports task completion rates closer to human validation (e.g., 8.6 vs. 6.1).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F3816A-4728-540C-1076-889E5CABA05F}"/>
              </a:ext>
            </a:extLst>
          </p:cNvPr>
          <p:cNvSpPr/>
          <p:nvPr/>
        </p:nvSpPr>
        <p:spPr>
          <a:xfrm>
            <a:off x="4074458" y="3711388"/>
            <a:ext cx="578224" cy="15060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9042B8-6313-4617-F54F-2B3834973D5D}"/>
              </a:ext>
            </a:extLst>
          </p:cNvPr>
          <p:cNvSpPr/>
          <p:nvPr/>
        </p:nvSpPr>
        <p:spPr>
          <a:xfrm>
            <a:off x="5320553" y="3711388"/>
            <a:ext cx="578224" cy="15060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0550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B5E517-8AA7-FF0F-0202-D39B68FE5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203" y="2401666"/>
            <a:ext cx="5761797" cy="28292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0BB98E-FB5E-3354-744D-8CAF22A37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Results from </a:t>
            </a:r>
            <a:r>
              <a:rPr lang="en-US" dirty="0"/>
              <a:t>All Tasks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A0586C-9009-89FA-DF81-5CE5532DF27F}"/>
              </a:ext>
            </a:extLst>
          </p:cNvPr>
          <p:cNvSpPr txBox="1"/>
          <p:nvPr/>
        </p:nvSpPr>
        <p:spPr>
          <a:xfrm>
            <a:off x="6279777" y="1226913"/>
            <a:ext cx="5761797" cy="512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000" b="1" dirty="0">
                <a:latin typeface="Monaco" pitchFamily="2" charset="77"/>
              </a:rPr>
              <a:t>Action-match methods failed to evaluate tasks (with an almost 0% task completion rate).</a:t>
            </a: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endParaRPr lang="en-US" sz="2000" b="1" dirty="0">
              <a:latin typeface="Monaco" pitchFamily="2" charset="77"/>
            </a:endParaRP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000" b="1" dirty="0" err="1">
                <a:latin typeface="Monaco" pitchFamily="2" charset="77"/>
              </a:rPr>
              <a:t>LlamaTouch</a:t>
            </a:r>
            <a:r>
              <a:rPr lang="en-US" sz="2000" b="1" dirty="0">
                <a:latin typeface="Monaco" pitchFamily="2" charset="77"/>
              </a:rPr>
              <a:t> reports task completion rates closer to human validation (e.g., 8.6 vs. 6.1).</a:t>
            </a: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endParaRPr lang="en-US" sz="2000" b="1" dirty="0">
              <a:latin typeface="Monaco" pitchFamily="2" charset="77"/>
            </a:endParaRP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000" b="1" dirty="0">
                <a:latin typeface="Monaco" pitchFamily="2" charset="77"/>
              </a:rPr>
              <a:t>All methods show high accuracy as there are most false cases: UI agents cannot complete most requirements in real-world </a:t>
            </a:r>
            <a:r>
              <a:rPr lang="en-US" sz="2000" b="1" dirty="0" err="1">
                <a:latin typeface="Monaco" pitchFamily="2" charset="77"/>
              </a:rPr>
              <a:t>envs</a:t>
            </a:r>
            <a:r>
              <a:rPr lang="en-US" sz="2000" b="1" dirty="0">
                <a:latin typeface="Monaco" pitchFamily="2" charset="77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F3816A-4728-540C-1076-889E5CABA05F}"/>
              </a:ext>
            </a:extLst>
          </p:cNvPr>
          <p:cNvSpPr/>
          <p:nvPr/>
        </p:nvSpPr>
        <p:spPr>
          <a:xfrm>
            <a:off x="2249154" y="3711388"/>
            <a:ext cx="578224" cy="15060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9042B8-6313-4617-F54F-2B3834973D5D}"/>
              </a:ext>
            </a:extLst>
          </p:cNvPr>
          <p:cNvSpPr/>
          <p:nvPr/>
        </p:nvSpPr>
        <p:spPr>
          <a:xfrm>
            <a:off x="4648200" y="3711388"/>
            <a:ext cx="578224" cy="15060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1A6AF2-625D-6667-F72C-A47C05152F9C}"/>
              </a:ext>
            </a:extLst>
          </p:cNvPr>
          <p:cNvSpPr/>
          <p:nvPr/>
        </p:nvSpPr>
        <p:spPr>
          <a:xfrm>
            <a:off x="3495741" y="3711388"/>
            <a:ext cx="578224" cy="15060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39447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3A8D35-6AB5-F039-896F-A80108DD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Results Completed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E5D42-9AF3-9B66-5D4B-77F2E6DEA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66" y="2112309"/>
            <a:ext cx="5765919" cy="2836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B3412-083C-26AA-58B5-9737D779D8E9}"/>
              </a:ext>
            </a:extLst>
          </p:cNvPr>
          <p:cNvSpPr txBox="1"/>
          <p:nvPr/>
        </p:nvSpPr>
        <p:spPr>
          <a:xfrm>
            <a:off x="6279777" y="1764795"/>
            <a:ext cx="5761797" cy="1317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000" b="1" dirty="0">
                <a:latin typeface="Monaco" pitchFamily="2" charset="77"/>
              </a:rPr>
              <a:t>Among all successful tasks (validated by humans), </a:t>
            </a:r>
            <a:r>
              <a:rPr lang="en-US" sz="2000" b="1" dirty="0" err="1">
                <a:latin typeface="Monaco" pitchFamily="2" charset="77"/>
              </a:rPr>
              <a:t>LlamaTouch</a:t>
            </a:r>
            <a:r>
              <a:rPr lang="en-US" sz="2000" b="1" dirty="0">
                <a:latin typeface="Monaco" pitchFamily="2" charset="77"/>
              </a:rPr>
              <a:t> achieves nearly </a:t>
            </a:r>
            <a:r>
              <a:rPr lang="en-US" sz="2000" b="1" dirty="0">
                <a:solidFill>
                  <a:srgbClr val="C00000"/>
                </a:solidFill>
                <a:latin typeface="Monaco" pitchFamily="2" charset="77"/>
              </a:rPr>
              <a:t>80% accuracy</a:t>
            </a:r>
            <a:r>
              <a:rPr lang="en-US" sz="2000" b="1" dirty="0">
                <a:latin typeface="Monaco" pitchFamily="2" charset="77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840D2-A873-0E63-A2EB-B8198F017906}"/>
              </a:ext>
            </a:extLst>
          </p:cNvPr>
          <p:cNvSpPr/>
          <p:nvPr/>
        </p:nvSpPr>
        <p:spPr>
          <a:xfrm>
            <a:off x="4225872" y="3388659"/>
            <a:ext cx="578224" cy="15060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98062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3A8D35-6AB5-F039-896F-A80108DD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Results Completed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E5D42-9AF3-9B66-5D4B-77F2E6DEA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66" y="2112309"/>
            <a:ext cx="5765919" cy="2836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B3412-083C-26AA-58B5-9737D779D8E9}"/>
              </a:ext>
            </a:extLst>
          </p:cNvPr>
          <p:cNvSpPr txBox="1"/>
          <p:nvPr/>
        </p:nvSpPr>
        <p:spPr>
          <a:xfrm>
            <a:off x="6279777" y="1764795"/>
            <a:ext cx="5761797" cy="2587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000" b="1" dirty="0">
                <a:latin typeface="Monaco" pitchFamily="2" charset="77"/>
              </a:rPr>
              <a:t>Among all successful tasks (validated by humans), </a:t>
            </a:r>
            <a:r>
              <a:rPr lang="en-US" sz="2000" b="1" dirty="0" err="1">
                <a:latin typeface="Monaco" pitchFamily="2" charset="77"/>
              </a:rPr>
              <a:t>LlamaTouch</a:t>
            </a:r>
            <a:r>
              <a:rPr lang="en-US" sz="2000" b="1" dirty="0">
                <a:latin typeface="Monaco" pitchFamily="2" charset="77"/>
              </a:rPr>
              <a:t> achieves nearly </a:t>
            </a:r>
            <a:r>
              <a:rPr lang="en-US" sz="2000" b="1" dirty="0">
                <a:solidFill>
                  <a:srgbClr val="C00000"/>
                </a:solidFill>
                <a:latin typeface="Monaco" pitchFamily="2" charset="77"/>
              </a:rPr>
              <a:t>80% accuracy</a:t>
            </a:r>
            <a:r>
              <a:rPr lang="en-US" sz="2000" b="1" dirty="0">
                <a:latin typeface="Monaco" pitchFamily="2" charset="77"/>
              </a:rPr>
              <a:t>.</a:t>
            </a: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endParaRPr lang="en-US" sz="2000" b="1" dirty="0">
              <a:latin typeface="Monaco" pitchFamily="2" charset="77"/>
            </a:endParaRP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000" b="1" dirty="0">
                <a:latin typeface="Monaco" pitchFamily="2" charset="77"/>
              </a:rPr>
              <a:t>Action match approaches achieve nearly </a:t>
            </a:r>
            <a:r>
              <a:rPr lang="en-US" sz="2000" b="1" dirty="0">
                <a:solidFill>
                  <a:srgbClr val="C00000"/>
                </a:solidFill>
                <a:latin typeface="Monaco" pitchFamily="2" charset="77"/>
              </a:rPr>
              <a:t>0% accuracy</a:t>
            </a:r>
            <a:r>
              <a:rPr lang="en-US" sz="2000" b="1" dirty="0">
                <a:latin typeface="Monaco" pitchFamily="2" charset="77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840D2-A873-0E63-A2EB-B8198F017906}"/>
              </a:ext>
            </a:extLst>
          </p:cNvPr>
          <p:cNvSpPr/>
          <p:nvPr/>
        </p:nvSpPr>
        <p:spPr>
          <a:xfrm>
            <a:off x="1966766" y="3402106"/>
            <a:ext cx="1811858" cy="15060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97419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3A8D35-6AB5-F039-896F-A80108DD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Results Completed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E5D42-9AF3-9B66-5D4B-77F2E6DEA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66" y="2112309"/>
            <a:ext cx="5765919" cy="2836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B3412-083C-26AA-58B5-9737D779D8E9}"/>
              </a:ext>
            </a:extLst>
          </p:cNvPr>
          <p:cNvSpPr txBox="1"/>
          <p:nvPr/>
        </p:nvSpPr>
        <p:spPr>
          <a:xfrm>
            <a:off x="6279777" y="1764795"/>
            <a:ext cx="5761797" cy="3856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000" b="1" dirty="0">
                <a:latin typeface="Monaco" pitchFamily="2" charset="77"/>
              </a:rPr>
              <a:t>Among all successful tasks (validated by humans), </a:t>
            </a:r>
            <a:r>
              <a:rPr lang="en-US" sz="2000" b="1" dirty="0" err="1">
                <a:latin typeface="Monaco" pitchFamily="2" charset="77"/>
              </a:rPr>
              <a:t>LlamaTouch</a:t>
            </a:r>
            <a:r>
              <a:rPr lang="en-US" sz="2000" b="1" dirty="0">
                <a:latin typeface="Monaco" pitchFamily="2" charset="77"/>
              </a:rPr>
              <a:t> achieves nearly </a:t>
            </a:r>
            <a:r>
              <a:rPr lang="en-US" sz="2000" b="1" dirty="0">
                <a:solidFill>
                  <a:srgbClr val="C00000"/>
                </a:solidFill>
                <a:latin typeface="Monaco" pitchFamily="2" charset="77"/>
              </a:rPr>
              <a:t>80% accuracy</a:t>
            </a:r>
            <a:r>
              <a:rPr lang="en-US" sz="2000" b="1" dirty="0">
                <a:latin typeface="Monaco" pitchFamily="2" charset="77"/>
              </a:rPr>
              <a:t>.</a:t>
            </a: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endParaRPr lang="en-US" sz="2000" b="1" dirty="0">
              <a:latin typeface="Monaco" pitchFamily="2" charset="77"/>
            </a:endParaRP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000" b="1" dirty="0">
                <a:latin typeface="Monaco" pitchFamily="2" charset="77"/>
              </a:rPr>
              <a:t>Action match approaches achieve nearly </a:t>
            </a:r>
            <a:r>
              <a:rPr lang="en-US" sz="2000" b="1" dirty="0">
                <a:solidFill>
                  <a:srgbClr val="C00000"/>
                </a:solidFill>
                <a:latin typeface="Monaco" pitchFamily="2" charset="77"/>
              </a:rPr>
              <a:t>0% accuracy</a:t>
            </a:r>
            <a:r>
              <a:rPr lang="en-US" sz="2000" b="1" dirty="0">
                <a:latin typeface="Monaco" pitchFamily="2" charset="77"/>
              </a:rPr>
              <a:t>.</a:t>
            </a: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endParaRPr lang="en-US" sz="2000" b="1" dirty="0">
              <a:latin typeface="Monaco" pitchFamily="2" charset="77"/>
            </a:endParaRPr>
          </a:p>
          <a:p>
            <a:pPr marL="342900" indent="-342900">
              <a:lnSpc>
                <a:spcPts val="328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000" b="1" dirty="0" err="1">
                <a:latin typeface="Monaco" pitchFamily="2" charset="77"/>
              </a:rPr>
              <a:t>LlamaTouch</a:t>
            </a:r>
            <a:r>
              <a:rPr lang="en-US" sz="2000" b="1" dirty="0">
                <a:latin typeface="Monaco" pitchFamily="2" charset="77"/>
              </a:rPr>
              <a:t> significantly reduces false negative cases.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840D2-A873-0E63-A2EB-B8198F017906}"/>
              </a:ext>
            </a:extLst>
          </p:cNvPr>
          <p:cNvSpPr/>
          <p:nvPr/>
        </p:nvSpPr>
        <p:spPr>
          <a:xfrm>
            <a:off x="1966766" y="3402106"/>
            <a:ext cx="1811858" cy="15060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00711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2FBA8D-58D9-D44B-8C74-7616DADE9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67" y="1057387"/>
            <a:ext cx="11023351" cy="5331045"/>
          </a:xfrm>
        </p:spPr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CN" dirty="0"/>
              <a:t>🤖 LlamaTouch is the first faithful and scalable testbed for mobile UI task automation.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CN" b="0" dirty="0"/>
              <a:t>😉 </a:t>
            </a:r>
            <a:r>
              <a:rPr lang="en-CN" dirty="0"/>
              <a:t>Highly extensible: </a:t>
            </a:r>
            <a:r>
              <a:rPr lang="en-CN" b="0" dirty="0"/>
              <a:t>New UI automation datasets, new annotation primitives, new agents, n</a:t>
            </a:r>
            <a:r>
              <a:rPr lang="en-US" b="0" dirty="0" err="1"/>
              <a:t>ew</a:t>
            </a:r>
            <a:r>
              <a:rPr lang="en-CN" b="0" dirty="0"/>
              <a:t> realistic mobile environments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CN" dirty="0"/>
              <a:t>🤗 Fully open-sourced: </a:t>
            </a:r>
            <a:r>
              <a:rPr lang="en-CN" b="0" dirty="0"/>
              <a:t>Annotation platforms, dataset, LlamaTouch evaluator, mobile UI agents integrated into LlamaTouch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B83835-3851-8A42-A6A3-7208455E9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E593D-300D-214B-B37A-EF7FCD861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3" t="7992" r="7601" b="6951"/>
          <a:stretch/>
        </p:blipFill>
        <p:spPr>
          <a:xfrm>
            <a:off x="1264070" y="4389577"/>
            <a:ext cx="1858161" cy="1873581"/>
          </a:xfrm>
          <a:prstGeom prst="rect">
            <a:avLst/>
          </a:prstGeom>
          <a:effectLst/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243DE30-7A82-1148-B5D4-E9349D4D2F22}"/>
              </a:ext>
            </a:extLst>
          </p:cNvPr>
          <p:cNvGrpSpPr/>
          <p:nvPr/>
        </p:nvGrpSpPr>
        <p:grpSpPr>
          <a:xfrm>
            <a:off x="3320025" y="4495371"/>
            <a:ext cx="7808549" cy="1540594"/>
            <a:chOff x="3468304" y="4495371"/>
            <a:chExt cx="7808549" cy="15405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7490C0-2922-1749-94F4-DA32C2A8D5E1}"/>
                </a:ext>
              </a:extLst>
            </p:cNvPr>
            <p:cNvSpPr txBox="1"/>
            <p:nvPr/>
          </p:nvSpPr>
          <p:spPr>
            <a:xfrm>
              <a:off x="3468304" y="4495371"/>
              <a:ext cx="78085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24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is available at</a:t>
              </a:r>
              <a:br>
                <a:rPr lang="en-CN" sz="24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CN" sz="24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4"/>
                </a:rPr>
                <a:t>https://github.com/LlamaTouch/LlamaTouch</a:t>
              </a:r>
              <a:endParaRPr lang="en-CN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48AF09-E1A3-BB41-987F-B84AC1269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4619" y="4555728"/>
              <a:ext cx="1968669" cy="293356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C72E32C-B879-1C48-9A66-6560282F83A7}"/>
                </a:ext>
              </a:extLst>
            </p:cNvPr>
            <p:cNvGrpSpPr/>
            <p:nvPr/>
          </p:nvGrpSpPr>
          <p:grpSpPr>
            <a:xfrm>
              <a:off x="4836051" y="5451255"/>
              <a:ext cx="4488343" cy="584710"/>
              <a:chOff x="4836051" y="5451255"/>
              <a:chExt cx="4488343" cy="5847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7DD44B-B1D3-B040-A04B-3F9FAF584EE0}"/>
                  </a:ext>
                </a:extLst>
              </p:cNvPr>
              <p:cNvSpPr txBox="1"/>
              <p:nvPr/>
            </p:nvSpPr>
            <p:spPr>
              <a:xfrm>
                <a:off x="5420761" y="5512778"/>
                <a:ext cx="3903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400" b="1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li.zhang@bupt.edu.cn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8068A73-4571-974A-B8C5-0721BB83A8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6051" y="5451255"/>
                <a:ext cx="584710" cy="58471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5594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5E4A34-601B-6D40-B7AF-2B727AD3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LLM/MLLM-powered Mobile UI Agents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1458646-4A61-BC42-9F0E-5D3E6CC9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67" y="1729687"/>
            <a:ext cx="3543300" cy="2794000"/>
          </a:xfrm>
          <a:prstGeom prst="rect">
            <a:avLst/>
          </a:prstGeom>
        </p:spPr>
      </p:pic>
      <p:sp>
        <p:nvSpPr>
          <p:cNvPr id="19" name="Striped Right Arrow 18">
            <a:extLst>
              <a:ext uri="{FF2B5EF4-FFF2-40B4-BE49-F238E27FC236}">
                <a16:creationId xmlns:a16="http://schemas.microsoft.com/office/drawing/2014/main" id="{1EDEF2F8-F18F-E946-86FB-63B7115692D0}"/>
              </a:ext>
            </a:extLst>
          </p:cNvPr>
          <p:cNvSpPr/>
          <p:nvPr/>
        </p:nvSpPr>
        <p:spPr>
          <a:xfrm rot="16200000">
            <a:off x="1269969" y="4317283"/>
            <a:ext cx="707878" cy="481041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90498D-590B-FE4B-A873-AF2F0BE49610}"/>
              </a:ext>
            </a:extLst>
          </p:cNvPr>
          <p:cNvGrpSpPr/>
          <p:nvPr/>
        </p:nvGrpSpPr>
        <p:grpSpPr>
          <a:xfrm>
            <a:off x="262162" y="4967573"/>
            <a:ext cx="4499846" cy="1409475"/>
            <a:chOff x="535293" y="4813195"/>
            <a:chExt cx="4499846" cy="1409475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C4B0B371-7A38-1A42-84F7-D204157DEB59}"/>
                </a:ext>
              </a:extLst>
            </p:cNvPr>
            <p:cNvSpPr/>
            <p:nvPr/>
          </p:nvSpPr>
          <p:spPr>
            <a:xfrm>
              <a:off x="535293" y="4867433"/>
              <a:ext cx="4499846" cy="135523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en-CN" sz="1600" b="1" dirty="0">
                <a:solidFill>
                  <a:srgbClr val="C00000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7859220-00D7-D947-84D8-B9ECA2BEE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5769" y="4960453"/>
              <a:ext cx="1899328" cy="51627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52C173C-C929-5744-9297-EEB3622FB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417" y="5603805"/>
              <a:ext cx="1765300" cy="5207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07337D3-CCF0-014D-BE81-30DF920D2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6196" y="4813195"/>
              <a:ext cx="1675209" cy="616841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E114594-5A15-054E-80A6-A69064360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8587" y="5755205"/>
              <a:ext cx="2293692" cy="323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4EE712B-8BED-674E-8F28-F01BA226BC30}"/>
              </a:ext>
            </a:extLst>
          </p:cNvPr>
          <p:cNvSpPr txBox="1"/>
          <p:nvPr/>
        </p:nvSpPr>
        <p:spPr>
          <a:xfrm>
            <a:off x="1864429" y="4452995"/>
            <a:ext cx="971340" cy="369332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CN" dirty="0"/>
              <a:t>Support</a:t>
            </a:r>
          </a:p>
        </p:txBody>
      </p:sp>
      <p:sp>
        <p:nvSpPr>
          <p:cNvPr id="13" name="Striped Right Arrow 12">
            <a:extLst>
              <a:ext uri="{FF2B5EF4-FFF2-40B4-BE49-F238E27FC236}">
                <a16:creationId xmlns:a16="http://schemas.microsoft.com/office/drawing/2014/main" id="{024E31E4-2171-5C42-B006-941921F706DC}"/>
              </a:ext>
            </a:extLst>
          </p:cNvPr>
          <p:cNvSpPr/>
          <p:nvPr/>
        </p:nvSpPr>
        <p:spPr>
          <a:xfrm>
            <a:off x="4353073" y="3598037"/>
            <a:ext cx="721140" cy="481041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E38F3406-FCFF-A34E-A5E6-1C208B915588}"/>
              </a:ext>
            </a:extLst>
          </p:cNvPr>
          <p:cNvSpPr txBox="1"/>
          <p:nvPr/>
        </p:nvSpPr>
        <p:spPr>
          <a:xfrm>
            <a:off x="6672540" y="1120108"/>
            <a:ext cx="3890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 Execution Traces</a:t>
            </a:r>
          </a:p>
        </p:txBody>
      </p:sp>
      <p:pic>
        <p:nvPicPr>
          <p:cNvPr id="20" name="Picture 2" descr="Picture 2">
            <a:extLst>
              <a:ext uri="{FF2B5EF4-FFF2-40B4-BE49-F238E27FC236}">
                <a16:creationId xmlns:a16="http://schemas.microsoft.com/office/drawing/2014/main" id="{6918245D-C588-2741-8250-9EC5552EE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410" y="1621232"/>
            <a:ext cx="1023382" cy="2217327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22" name="Picture 9" descr="Picture 9">
            <a:extLst>
              <a:ext uri="{FF2B5EF4-FFF2-40B4-BE49-F238E27FC236}">
                <a16:creationId xmlns:a16="http://schemas.microsoft.com/office/drawing/2014/main" id="{EEFA1462-0F74-A74A-B9C0-B4DD61E54A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9911" y="1621232"/>
            <a:ext cx="1023382" cy="2217327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25" name="Picture 14" descr="Picture 14">
            <a:extLst>
              <a:ext uri="{FF2B5EF4-FFF2-40B4-BE49-F238E27FC236}">
                <a16:creationId xmlns:a16="http://schemas.microsoft.com/office/drawing/2014/main" id="{E4C6DA70-61D2-0A46-8611-CED71FFF79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6412" y="1621232"/>
            <a:ext cx="1023382" cy="221732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30" name="Picture 17" descr="Picture 17">
            <a:extLst>
              <a:ext uri="{FF2B5EF4-FFF2-40B4-BE49-F238E27FC236}">
                <a16:creationId xmlns:a16="http://schemas.microsoft.com/office/drawing/2014/main" id="{2F0C2B25-5FF4-AB4C-B545-612615E979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2913" y="1621232"/>
            <a:ext cx="1023382" cy="2217328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32" name="Picture 30" descr="Picture 30">
            <a:extLst>
              <a:ext uri="{FF2B5EF4-FFF2-40B4-BE49-F238E27FC236}">
                <a16:creationId xmlns:a16="http://schemas.microsoft.com/office/drawing/2014/main" id="{F95BB88F-570A-6344-9B3D-C7EEFB73CB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9415" y="1621230"/>
            <a:ext cx="1023382" cy="2217328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33" name="Picture 40" descr="Picture 40">
            <a:extLst>
              <a:ext uri="{FF2B5EF4-FFF2-40B4-BE49-F238E27FC236}">
                <a16:creationId xmlns:a16="http://schemas.microsoft.com/office/drawing/2014/main" id="{FC62A162-0D6F-0A4D-B790-6E0C817860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1686" y="3272337"/>
            <a:ext cx="346609" cy="346609"/>
          </a:xfrm>
          <a:prstGeom prst="rect">
            <a:avLst/>
          </a:prstGeom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</p:pic>
      <p:pic>
        <p:nvPicPr>
          <p:cNvPr id="34" name="Picture 40" descr="Picture 40">
            <a:extLst>
              <a:ext uri="{FF2B5EF4-FFF2-40B4-BE49-F238E27FC236}">
                <a16:creationId xmlns:a16="http://schemas.microsoft.com/office/drawing/2014/main" id="{1BE23CBC-A305-D547-9A4D-0F913926E3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8298" y="1621401"/>
            <a:ext cx="346609" cy="346609"/>
          </a:xfrm>
          <a:prstGeom prst="rect">
            <a:avLst/>
          </a:prstGeom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</p:pic>
      <p:pic>
        <p:nvPicPr>
          <p:cNvPr id="35" name="Picture 40" descr="Picture 40">
            <a:extLst>
              <a:ext uri="{FF2B5EF4-FFF2-40B4-BE49-F238E27FC236}">
                <a16:creationId xmlns:a16="http://schemas.microsoft.com/office/drawing/2014/main" id="{F428295A-697A-C04D-89CD-44C791E3C5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1804" y="1968009"/>
            <a:ext cx="346609" cy="346609"/>
          </a:xfrm>
          <a:prstGeom prst="rect">
            <a:avLst/>
          </a:prstGeom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</p:pic>
      <p:pic>
        <p:nvPicPr>
          <p:cNvPr id="36" name="Picture 40" descr="Picture 40">
            <a:extLst>
              <a:ext uri="{FF2B5EF4-FFF2-40B4-BE49-F238E27FC236}">
                <a16:creationId xmlns:a16="http://schemas.microsoft.com/office/drawing/2014/main" id="{F953A1B5-3DB5-D449-B9B3-4397248FFB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92992" y="1968009"/>
            <a:ext cx="346609" cy="346609"/>
          </a:xfrm>
          <a:prstGeom prst="rect">
            <a:avLst/>
          </a:prstGeom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</p:pic>
      <p:pic>
        <p:nvPicPr>
          <p:cNvPr id="37" name="Picture 40" descr="Picture 40">
            <a:extLst>
              <a:ext uri="{FF2B5EF4-FFF2-40B4-BE49-F238E27FC236}">
                <a16:creationId xmlns:a16="http://schemas.microsoft.com/office/drawing/2014/main" id="{ACF2E3F2-C806-1548-85A3-92D75ED37A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22017" y="3337418"/>
            <a:ext cx="346609" cy="346609"/>
          </a:xfrm>
          <a:prstGeom prst="rect">
            <a:avLst/>
          </a:prstGeom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</p:pic>
      <p:pic>
        <p:nvPicPr>
          <p:cNvPr id="38" name="连接线" descr="连接线">
            <a:extLst>
              <a:ext uri="{FF2B5EF4-FFF2-40B4-BE49-F238E27FC236}">
                <a16:creationId xmlns:a16="http://schemas.microsoft.com/office/drawing/2014/main" id="{2CA4D56B-F3BE-E641-B7C7-E00893749CC6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453702" y="1855069"/>
            <a:ext cx="1086314" cy="1570671"/>
          </a:xfrm>
          <a:prstGeom prst="rect">
            <a:avLst/>
          </a:prstGeom>
        </p:spPr>
      </p:pic>
      <p:pic>
        <p:nvPicPr>
          <p:cNvPr id="39" name="连接线" descr="连接线">
            <a:extLst>
              <a:ext uri="{FF2B5EF4-FFF2-40B4-BE49-F238E27FC236}">
                <a16:creationId xmlns:a16="http://schemas.microsoft.com/office/drawing/2014/main" id="{C951A376-1E19-3641-BD46-972B9567D5E4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7489638" y="1884772"/>
            <a:ext cx="982567" cy="433418"/>
          </a:xfrm>
          <a:prstGeom prst="rect">
            <a:avLst/>
          </a:prstGeom>
        </p:spPr>
      </p:pic>
      <p:pic>
        <p:nvPicPr>
          <p:cNvPr id="40" name="连接线" descr="连接线">
            <a:extLst>
              <a:ext uri="{FF2B5EF4-FFF2-40B4-BE49-F238E27FC236}">
                <a16:creationId xmlns:a16="http://schemas.microsoft.com/office/drawing/2014/main" id="{35FF0DD2-3FF1-4448-ADB9-1554B9BD6153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8596670" y="2124681"/>
            <a:ext cx="1957677" cy="326221"/>
          </a:xfrm>
          <a:prstGeom prst="rect">
            <a:avLst/>
          </a:prstGeom>
        </p:spPr>
      </p:pic>
      <p:pic>
        <p:nvPicPr>
          <p:cNvPr id="41" name="连接线" descr="连接线">
            <a:extLst>
              <a:ext uri="{FF2B5EF4-FFF2-40B4-BE49-F238E27FC236}">
                <a16:creationId xmlns:a16="http://schemas.microsoft.com/office/drawing/2014/main" id="{F533261A-6AFA-2848-B4A6-89DEED0E9806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0538422" y="2205221"/>
            <a:ext cx="890591" cy="1289370"/>
          </a:xfrm>
          <a:prstGeom prst="rect">
            <a:avLst/>
          </a:prstGeom>
        </p:spPr>
      </p:pic>
      <p:pic>
        <p:nvPicPr>
          <p:cNvPr id="42" name="Picture 40" descr="Picture 40">
            <a:extLst>
              <a:ext uri="{FF2B5EF4-FFF2-40B4-BE49-F238E27FC236}">
                <a16:creationId xmlns:a16="http://schemas.microsoft.com/office/drawing/2014/main" id="{B3D0A89C-23C8-F941-89DC-A8ECD121B7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1686" y="3272337"/>
            <a:ext cx="346609" cy="346609"/>
          </a:xfrm>
          <a:prstGeom prst="rect">
            <a:avLst/>
          </a:prstGeom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</p:pic>
      <p:grpSp>
        <p:nvGrpSpPr>
          <p:cNvPr id="43" name="Action">
            <a:extLst>
              <a:ext uri="{FF2B5EF4-FFF2-40B4-BE49-F238E27FC236}">
                <a16:creationId xmlns:a16="http://schemas.microsoft.com/office/drawing/2014/main" id="{35C0A3E0-2622-704E-B8BB-A98D711C15F5}"/>
              </a:ext>
            </a:extLst>
          </p:cNvPr>
          <p:cNvGrpSpPr/>
          <p:nvPr/>
        </p:nvGrpSpPr>
        <p:grpSpPr>
          <a:xfrm>
            <a:off x="5799114" y="3886840"/>
            <a:ext cx="731973" cy="317024"/>
            <a:chOff x="0" y="0"/>
            <a:chExt cx="2199433" cy="952591"/>
          </a:xfrm>
        </p:grpSpPr>
        <p:sp>
          <p:nvSpPr>
            <p:cNvPr id="44" name="Action">
              <a:extLst>
                <a:ext uri="{FF2B5EF4-FFF2-40B4-BE49-F238E27FC236}">
                  <a16:creationId xmlns:a16="http://schemas.microsoft.com/office/drawing/2014/main" id="{B3B2DFC7-F7FD-DC47-8183-C21A6A1D4EAF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45" name="Action Action" descr="Action Action">
              <a:extLst>
                <a:ext uri="{FF2B5EF4-FFF2-40B4-BE49-F238E27FC236}">
                  <a16:creationId xmlns:a16="http://schemas.microsoft.com/office/drawing/2014/main" id="{22D56F90-F84C-254E-90E1-67B85D435011}"/>
                </a:ext>
              </a:extLst>
            </p:cNvPr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46" name="Action">
            <a:extLst>
              <a:ext uri="{FF2B5EF4-FFF2-40B4-BE49-F238E27FC236}">
                <a16:creationId xmlns:a16="http://schemas.microsoft.com/office/drawing/2014/main" id="{D056D1B2-3EB3-4640-8C9C-157617255637}"/>
              </a:ext>
            </a:extLst>
          </p:cNvPr>
          <p:cNvGrpSpPr/>
          <p:nvPr/>
        </p:nvGrpSpPr>
        <p:grpSpPr>
          <a:xfrm>
            <a:off x="7095615" y="3886840"/>
            <a:ext cx="731973" cy="317024"/>
            <a:chOff x="0" y="0"/>
            <a:chExt cx="2199433" cy="952591"/>
          </a:xfrm>
        </p:grpSpPr>
        <p:sp>
          <p:nvSpPr>
            <p:cNvPr id="47" name="Action">
              <a:extLst>
                <a:ext uri="{FF2B5EF4-FFF2-40B4-BE49-F238E27FC236}">
                  <a16:creationId xmlns:a16="http://schemas.microsoft.com/office/drawing/2014/main" id="{531804FA-A1CC-9C45-A47F-012E0000891D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48" name="Action Action" descr="Action Action">
              <a:extLst>
                <a:ext uri="{FF2B5EF4-FFF2-40B4-BE49-F238E27FC236}">
                  <a16:creationId xmlns:a16="http://schemas.microsoft.com/office/drawing/2014/main" id="{F6FE3F80-3442-F740-B987-E945F996B5F3}"/>
                </a:ext>
              </a:extLst>
            </p:cNvPr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49" name="Action">
            <a:extLst>
              <a:ext uri="{FF2B5EF4-FFF2-40B4-BE49-F238E27FC236}">
                <a16:creationId xmlns:a16="http://schemas.microsoft.com/office/drawing/2014/main" id="{A195BA52-FE35-9241-AE13-B4984B265451}"/>
              </a:ext>
            </a:extLst>
          </p:cNvPr>
          <p:cNvGrpSpPr/>
          <p:nvPr/>
        </p:nvGrpSpPr>
        <p:grpSpPr>
          <a:xfrm>
            <a:off x="8392116" y="3886840"/>
            <a:ext cx="731974" cy="317024"/>
            <a:chOff x="0" y="0"/>
            <a:chExt cx="2199433" cy="952591"/>
          </a:xfrm>
        </p:grpSpPr>
        <p:sp>
          <p:nvSpPr>
            <p:cNvPr id="50" name="Action">
              <a:extLst>
                <a:ext uri="{FF2B5EF4-FFF2-40B4-BE49-F238E27FC236}">
                  <a16:creationId xmlns:a16="http://schemas.microsoft.com/office/drawing/2014/main" id="{E1544D70-CDB3-8241-A12C-6C0662061C91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51" name="Action Action" descr="Action Action">
              <a:extLst>
                <a:ext uri="{FF2B5EF4-FFF2-40B4-BE49-F238E27FC236}">
                  <a16:creationId xmlns:a16="http://schemas.microsoft.com/office/drawing/2014/main" id="{FB8F7CF2-D101-BD4D-A528-D71CF1DA0C6F}"/>
                </a:ext>
              </a:extLst>
            </p:cNvPr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52" name="Action">
            <a:extLst>
              <a:ext uri="{FF2B5EF4-FFF2-40B4-BE49-F238E27FC236}">
                <a16:creationId xmlns:a16="http://schemas.microsoft.com/office/drawing/2014/main" id="{834E871E-0F4D-8841-B932-56A38B865093}"/>
              </a:ext>
            </a:extLst>
          </p:cNvPr>
          <p:cNvGrpSpPr/>
          <p:nvPr/>
        </p:nvGrpSpPr>
        <p:grpSpPr>
          <a:xfrm>
            <a:off x="9688618" y="3886840"/>
            <a:ext cx="731973" cy="317024"/>
            <a:chOff x="0" y="0"/>
            <a:chExt cx="2199433" cy="952591"/>
          </a:xfrm>
        </p:grpSpPr>
        <p:sp>
          <p:nvSpPr>
            <p:cNvPr id="53" name="Action">
              <a:extLst>
                <a:ext uri="{FF2B5EF4-FFF2-40B4-BE49-F238E27FC236}">
                  <a16:creationId xmlns:a16="http://schemas.microsoft.com/office/drawing/2014/main" id="{A1BC2846-3D14-8C47-A951-F8ED38F6152F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54" name="Action Action" descr="Action Action">
              <a:extLst>
                <a:ext uri="{FF2B5EF4-FFF2-40B4-BE49-F238E27FC236}">
                  <a16:creationId xmlns:a16="http://schemas.microsoft.com/office/drawing/2014/main" id="{10174771-3883-2B43-ADD9-510E2976AD78}"/>
                </a:ext>
              </a:extLst>
            </p:cNvPr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55" name="Action">
            <a:extLst>
              <a:ext uri="{FF2B5EF4-FFF2-40B4-BE49-F238E27FC236}">
                <a16:creationId xmlns:a16="http://schemas.microsoft.com/office/drawing/2014/main" id="{0545A893-634B-8545-ADE5-83E46D2FD5D4}"/>
              </a:ext>
            </a:extLst>
          </p:cNvPr>
          <p:cNvGrpSpPr/>
          <p:nvPr/>
        </p:nvGrpSpPr>
        <p:grpSpPr>
          <a:xfrm>
            <a:off x="10985119" y="3886840"/>
            <a:ext cx="731974" cy="317024"/>
            <a:chOff x="0" y="0"/>
            <a:chExt cx="2199433" cy="952591"/>
          </a:xfrm>
        </p:grpSpPr>
        <p:sp>
          <p:nvSpPr>
            <p:cNvPr id="56" name="Action">
              <a:extLst>
                <a:ext uri="{FF2B5EF4-FFF2-40B4-BE49-F238E27FC236}">
                  <a16:creationId xmlns:a16="http://schemas.microsoft.com/office/drawing/2014/main" id="{CC67C75D-6927-384C-B055-68CCA7635D57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57" name="Action Action" descr="Action Action">
              <a:extLst>
                <a:ext uri="{FF2B5EF4-FFF2-40B4-BE49-F238E27FC236}">
                  <a16:creationId xmlns:a16="http://schemas.microsoft.com/office/drawing/2014/main" id="{BE4F682B-A27D-8F40-9ADF-5ED2B9594026}"/>
                </a:ext>
              </a:extLst>
            </p:cNvPr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953BD4-5EAD-F549-A008-D64B8EF8AA72}"/>
              </a:ext>
            </a:extLst>
          </p:cNvPr>
          <p:cNvSpPr/>
          <p:nvPr/>
        </p:nvSpPr>
        <p:spPr>
          <a:xfrm>
            <a:off x="6946687" y="4726161"/>
            <a:ext cx="3452372" cy="1097582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000" b="1" dirty="0">
                <a:solidFill>
                  <a:srgbClr val="0473CF"/>
                </a:solidFill>
                <a:latin typeface="Monaco" pitchFamily="2" charset="77"/>
              </a:rPr>
              <a:t>Can these agents accurately complete user requests?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ED8C83-6CE0-4647-9BEF-0A74119F7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847" y="5323916"/>
            <a:ext cx="1099817" cy="109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1">
            <a:extLst>
              <a:ext uri="{FF2B5EF4-FFF2-40B4-BE49-F238E27FC236}">
                <a16:creationId xmlns:a16="http://schemas.microsoft.com/office/drawing/2014/main" id="{9383EB29-07CD-654D-857B-C6F6AA267BA6}"/>
              </a:ext>
            </a:extLst>
          </p:cNvPr>
          <p:cNvSpPr txBox="1"/>
          <p:nvPr/>
        </p:nvSpPr>
        <p:spPr>
          <a:xfrm>
            <a:off x="27708" y="1149458"/>
            <a:ext cx="5069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LLM/MLLMs</a:t>
            </a:r>
            <a:r>
              <a:rPr lang="zh-CN" alt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en-CN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Mobile UI Perception and Action Prediction </a:t>
            </a:r>
          </a:p>
        </p:txBody>
      </p:sp>
    </p:spTree>
    <p:extLst>
      <p:ext uri="{BB962C8B-B14F-4D97-AF65-F5344CB8AC3E}">
        <p14:creationId xmlns:p14="http://schemas.microsoft.com/office/powerpoint/2010/main" val="234714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5E4A34-601B-6D40-B7AF-2B727AD3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Evaluating Mobile UI Agents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E38F3406-FCFF-A34E-A5E6-1C208B915588}"/>
              </a:ext>
            </a:extLst>
          </p:cNvPr>
          <p:cNvSpPr txBox="1"/>
          <p:nvPr/>
        </p:nvSpPr>
        <p:spPr>
          <a:xfrm>
            <a:off x="4150811" y="1142201"/>
            <a:ext cx="3890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 Execution Traces</a:t>
            </a:r>
          </a:p>
        </p:txBody>
      </p:sp>
      <p:pic>
        <p:nvPicPr>
          <p:cNvPr id="20" name="Picture 2" descr="Picture 2">
            <a:extLst>
              <a:ext uri="{FF2B5EF4-FFF2-40B4-BE49-F238E27FC236}">
                <a16:creationId xmlns:a16="http://schemas.microsoft.com/office/drawing/2014/main" id="{6918245D-C588-2741-8250-9EC5552EE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756" y="1665091"/>
            <a:ext cx="1305722" cy="2829063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22" name="Picture 9" descr="Picture 9">
            <a:extLst>
              <a:ext uri="{FF2B5EF4-FFF2-40B4-BE49-F238E27FC236}">
                <a16:creationId xmlns:a16="http://schemas.microsoft.com/office/drawing/2014/main" id="{EEFA1462-0F74-A74A-B9C0-B4DD61E54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947" y="1665091"/>
            <a:ext cx="1305722" cy="2829063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25" name="Picture 14" descr="Picture 14">
            <a:extLst>
              <a:ext uri="{FF2B5EF4-FFF2-40B4-BE49-F238E27FC236}">
                <a16:creationId xmlns:a16="http://schemas.microsoft.com/office/drawing/2014/main" id="{E4C6DA70-61D2-0A46-8611-CED71FFF7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139" y="1665091"/>
            <a:ext cx="1305722" cy="282906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30" name="Picture 17" descr="Picture 17">
            <a:extLst>
              <a:ext uri="{FF2B5EF4-FFF2-40B4-BE49-F238E27FC236}">
                <a16:creationId xmlns:a16="http://schemas.microsoft.com/office/drawing/2014/main" id="{2F0C2B25-5FF4-AB4C-B545-612615E97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330" y="1665091"/>
            <a:ext cx="1305722" cy="2829065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32" name="Picture 30" descr="Picture 30">
            <a:extLst>
              <a:ext uri="{FF2B5EF4-FFF2-40B4-BE49-F238E27FC236}">
                <a16:creationId xmlns:a16="http://schemas.microsoft.com/office/drawing/2014/main" id="{F95BB88F-570A-6344-9B3D-C7EEFB73C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1522" y="1665089"/>
            <a:ext cx="1305722" cy="2829065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33" name="Picture 40" descr="Picture 40">
            <a:extLst>
              <a:ext uri="{FF2B5EF4-FFF2-40B4-BE49-F238E27FC236}">
                <a16:creationId xmlns:a16="http://schemas.microsoft.com/office/drawing/2014/main" id="{FC62A162-0D6F-0A4D-B790-6E0C81786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7054" y="3771718"/>
            <a:ext cx="442234" cy="442234"/>
          </a:xfrm>
          <a:prstGeom prst="rect">
            <a:avLst/>
          </a:prstGeom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</p:pic>
      <p:pic>
        <p:nvPicPr>
          <p:cNvPr id="34" name="Picture 40" descr="Picture 40">
            <a:extLst>
              <a:ext uri="{FF2B5EF4-FFF2-40B4-BE49-F238E27FC236}">
                <a16:creationId xmlns:a16="http://schemas.microsoft.com/office/drawing/2014/main" id="{1BE23CBC-A305-D547-9A4D-0F913926E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0692" y="1665308"/>
            <a:ext cx="442234" cy="442234"/>
          </a:xfrm>
          <a:prstGeom prst="rect">
            <a:avLst/>
          </a:prstGeom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</p:pic>
      <p:pic>
        <p:nvPicPr>
          <p:cNvPr id="35" name="Picture 40" descr="Picture 40">
            <a:extLst>
              <a:ext uri="{FF2B5EF4-FFF2-40B4-BE49-F238E27FC236}">
                <a16:creationId xmlns:a16="http://schemas.microsoft.com/office/drawing/2014/main" id="{F428295A-697A-C04D-89CD-44C791E3C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6572" y="2107541"/>
            <a:ext cx="442234" cy="442234"/>
          </a:xfrm>
          <a:prstGeom prst="rect">
            <a:avLst/>
          </a:prstGeom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</p:pic>
      <p:pic>
        <p:nvPicPr>
          <p:cNvPr id="36" name="Picture 40" descr="Picture 40">
            <a:extLst>
              <a:ext uri="{FF2B5EF4-FFF2-40B4-BE49-F238E27FC236}">
                <a16:creationId xmlns:a16="http://schemas.microsoft.com/office/drawing/2014/main" id="{F953A1B5-3DB5-D449-B9B3-4397248FFB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1935" y="2107541"/>
            <a:ext cx="442234" cy="442234"/>
          </a:xfrm>
          <a:prstGeom prst="rect">
            <a:avLst/>
          </a:prstGeom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</p:pic>
      <p:pic>
        <p:nvPicPr>
          <p:cNvPr id="37" name="Picture 40" descr="Picture 40">
            <a:extLst>
              <a:ext uri="{FF2B5EF4-FFF2-40B4-BE49-F238E27FC236}">
                <a16:creationId xmlns:a16="http://schemas.microsoft.com/office/drawing/2014/main" id="{ACF2E3F2-C806-1548-85A3-92D75ED37A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269" y="3854754"/>
            <a:ext cx="442234" cy="442234"/>
          </a:xfrm>
          <a:prstGeom prst="rect">
            <a:avLst/>
          </a:prstGeom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</p:pic>
      <p:pic>
        <p:nvPicPr>
          <p:cNvPr id="38" name="连接线" descr="连接线">
            <a:extLst>
              <a:ext uri="{FF2B5EF4-FFF2-40B4-BE49-F238E27FC236}">
                <a16:creationId xmlns:a16="http://schemas.microsoft.com/office/drawing/2014/main" id="{2CA4D56B-F3BE-E641-B7C7-E00893749CC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155840" y="1963441"/>
            <a:ext cx="1386016" cy="2004002"/>
          </a:xfrm>
          <a:prstGeom prst="rect">
            <a:avLst/>
          </a:prstGeom>
        </p:spPr>
      </p:pic>
      <p:pic>
        <p:nvPicPr>
          <p:cNvPr id="39" name="连接线" descr="连接线">
            <a:extLst>
              <a:ext uri="{FF2B5EF4-FFF2-40B4-BE49-F238E27FC236}">
                <a16:creationId xmlns:a16="http://schemas.microsoft.com/office/drawing/2014/main" id="{C951A376-1E19-3641-BD46-972B9567D5E4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477578" y="2001340"/>
            <a:ext cx="1253646" cy="552993"/>
          </a:xfrm>
          <a:prstGeom prst="rect">
            <a:avLst/>
          </a:prstGeom>
        </p:spPr>
      </p:pic>
      <p:pic>
        <p:nvPicPr>
          <p:cNvPr id="40" name="连接线" descr="连接线">
            <a:extLst>
              <a:ext uri="{FF2B5EF4-FFF2-40B4-BE49-F238E27FC236}">
                <a16:creationId xmlns:a16="http://schemas.microsoft.com/office/drawing/2014/main" id="{35FF0DD2-3FF1-4448-ADB9-1554B9BD6153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890029" y="2307437"/>
            <a:ext cx="2497779" cy="416222"/>
          </a:xfrm>
          <a:prstGeom prst="rect">
            <a:avLst/>
          </a:prstGeom>
        </p:spPr>
      </p:pic>
      <p:pic>
        <p:nvPicPr>
          <p:cNvPr id="41" name="连接线" descr="连接线">
            <a:extLst>
              <a:ext uri="{FF2B5EF4-FFF2-40B4-BE49-F238E27FC236}">
                <a16:creationId xmlns:a16="http://schemas.microsoft.com/office/drawing/2014/main" id="{F533261A-6AFA-2848-B4A6-89DEED0E9806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367489" y="2410197"/>
            <a:ext cx="1136295" cy="1645092"/>
          </a:xfrm>
          <a:prstGeom prst="rect">
            <a:avLst/>
          </a:prstGeom>
        </p:spPr>
      </p:pic>
      <p:pic>
        <p:nvPicPr>
          <p:cNvPr id="42" name="Picture 40" descr="Picture 40">
            <a:extLst>
              <a:ext uri="{FF2B5EF4-FFF2-40B4-BE49-F238E27FC236}">
                <a16:creationId xmlns:a16="http://schemas.microsoft.com/office/drawing/2014/main" id="{B3D0A89C-23C8-F941-89DC-A8ECD121B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7054" y="3771718"/>
            <a:ext cx="442234" cy="442234"/>
          </a:xfrm>
          <a:prstGeom prst="rect">
            <a:avLst/>
          </a:prstGeom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</p:pic>
      <p:grpSp>
        <p:nvGrpSpPr>
          <p:cNvPr id="43" name="Action">
            <a:extLst>
              <a:ext uri="{FF2B5EF4-FFF2-40B4-BE49-F238E27FC236}">
                <a16:creationId xmlns:a16="http://schemas.microsoft.com/office/drawing/2014/main" id="{35C0A3E0-2622-704E-B8BB-A98D711C15F5}"/>
              </a:ext>
            </a:extLst>
          </p:cNvPr>
          <p:cNvGrpSpPr/>
          <p:nvPr/>
        </p:nvGrpSpPr>
        <p:grpSpPr>
          <a:xfrm>
            <a:off x="2320658" y="4555756"/>
            <a:ext cx="933917" cy="404487"/>
            <a:chOff x="0" y="0"/>
            <a:chExt cx="2199433" cy="952591"/>
          </a:xfrm>
        </p:grpSpPr>
        <p:sp>
          <p:nvSpPr>
            <p:cNvPr id="44" name="Action">
              <a:extLst>
                <a:ext uri="{FF2B5EF4-FFF2-40B4-BE49-F238E27FC236}">
                  <a16:creationId xmlns:a16="http://schemas.microsoft.com/office/drawing/2014/main" id="{B3B2DFC7-F7FD-DC47-8183-C21A6A1D4EAF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45" name="Action Action" descr="Action Action">
              <a:extLst>
                <a:ext uri="{FF2B5EF4-FFF2-40B4-BE49-F238E27FC236}">
                  <a16:creationId xmlns:a16="http://schemas.microsoft.com/office/drawing/2014/main" id="{22D56F90-F84C-254E-90E1-67B85D435011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46" name="Action">
            <a:extLst>
              <a:ext uri="{FF2B5EF4-FFF2-40B4-BE49-F238E27FC236}">
                <a16:creationId xmlns:a16="http://schemas.microsoft.com/office/drawing/2014/main" id="{D056D1B2-3EB3-4640-8C9C-157617255637}"/>
              </a:ext>
            </a:extLst>
          </p:cNvPr>
          <p:cNvGrpSpPr/>
          <p:nvPr/>
        </p:nvGrpSpPr>
        <p:grpSpPr>
          <a:xfrm>
            <a:off x="3974850" y="4555756"/>
            <a:ext cx="933917" cy="404487"/>
            <a:chOff x="0" y="0"/>
            <a:chExt cx="2199433" cy="952591"/>
          </a:xfrm>
        </p:grpSpPr>
        <p:sp>
          <p:nvSpPr>
            <p:cNvPr id="47" name="Action">
              <a:extLst>
                <a:ext uri="{FF2B5EF4-FFF2-40B4-BE49-F238E27FC236}">
                  <a16:creationId xmlns:a16="http://schemas.microsoft.com/office/drawing/2014/main" id="{531804FA-A1CC-9C45-A47F-012E0000891D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48" name="Action Action" descr="Action Action">
              <a:extLst>
                <a:ext uri="{FF2B5EF4-FFF2-40B4-BE49-F238E27FC236}">
                  <a16:creationId xmlns:a16="http://schemas.microsoft.com/office/drawing/2014/main" id="{F6FE3F80-3442-F740-B987-E945F996B5F3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49" name="Action">
            <a:extLst>
              <a:ext uri="{FF2B5EF4-FFF2-40B4-BE49-F238E27FC236}">
                <a16:creationId xmlns:a16="http://schemas.microsoft.com/office/drawing/2014/main" id="{A195BA52-FE35-9241-AE13-B4984B265451}"/>
              </a:ext>
            </a:extLst>
          </p:cNvPr>
          <p:cNvGrpSpPr/>
          <p:nvPr/>
        </p:nvGrpSpPr>
        <p:grpSpPr>
          <a:xfrm>
            <a:off x="5629041" y="4555756"/>
            <a:ext cx="933918" cy="404487"/>
            <a:chOff x="0" y="0"/>
            <a:chExt cx="2199433" cy="952591"/>
          </a:xfrm>
        </p:grpSpPr>
        <p:sp>
          <p:nvSpPr>
            <p:cNvPr id="50" name="Action">
              <a:extLst>
                <a:ext uri="{FF2B5EF4-FFF2-40B4-BE49-F238E27FC236}">
                  <a16:creationId xmlns:a16="http://schemas.microsoft.com/office/drawing/2014/main" id="{E1544D70-CDB3-8241-A12C-6C0662061C91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51" name="Action Action" descr="Action Action">
              <a:extLst>
                <a:ext uri="{FF2B5EF4-FFF2-40B4-BE49-F238E27FC236}">
                  <a16:creationId xmlns:a16="http://schemas.microsoft.com/office/drawing/2014/main" id="{FB8F7CF2-D101-BD4D-A528-D71CF1DA0C6F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52" name="Action">
            <a:extLst>
              <a:ext uri="{FF2B5EF4-FFF2-40B4-BE49-F238E27FC236}">
                <a16:creationId xmlns:a16="http://schemas.microsoft.com/office/drawing/2014/main" id="{834E871E-0F4D-8841-B932-56A38B865093}"/>
              </a:ext>
            </a:extLst>
          </p:cNvPr>
          <p:cNvGrpSpPr/>
          <p:nvPr/>
        </p:nvGrpSpPr>
        <p:grpSpPr>
          <a:xfrm>
            <a:off x="7283233" y="4555756"/>
            <a:ext cx="933917" cy="404487"/>
            <a:chOff x="0" y="0"/>
            <a:chExt cx="2199433" cy="952591"/>
          </a:xfrm>
        </p:grpSpPr>
        <p:sp>
          <p:nvSpPr>
            <p:cNvPr id="53" name="Action">
              <a:extLst>
                <a:ext uri="{FF2B5EF4-FFF2-40B4-BE49-F238E27FC236}">
                  <a16:creationId xmlns:a16="http://schemas.microsoft.com/office/drawing/2014/main" id="{A1BC2846-3D14-8C47-A951-F8ED38F6152F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54" name="Action Action" descr="Action Action">
              <a:extLst>
                <a:ext uri="{FF2B5EF4-FFF2-40B4-BE49-F238E27FC236}">
                  <a16:creationId xmlns:a16="http://schemas.microsoft.com/office/drawing/2014/main" id="{10174771-3883-2B43-ADD9-510E2976AD78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55" name="Action">
            <a:extLst>
              <a:ext uri="{FF2B5EF4-FFF2-40B4-BE49-F238E27FC236}">
                <a16:creationId xmlns:a16="http://schemas.microsoft.com/office/drawing/2014/main" id="{0545A893-634B-8545-ADE5-83E46D2FD5D4}"/>
              </a:ext>
            </a:extLst>
          </p:cNvPr>
          <p:cNvGrpSpPr/>
          <p:nvPr/>
        </p:nvGrpSpPr>
        <p:grpSpPr>
          <a:xfrm>
            <a:off x="8937424" y="4555756"/>
            <a:ext cx="933918" cy="404487"/>
            <a:chOff x="0" y="0"/>
            <a:chExt cx="2199433" cy="952591"/>
          </a:xfrm>
        </p:grpSpPr>
        <p:sp>
          <p:nvSpPr>
            <p:cNvPr id="56" name="Action">
              <a:extLst>
                <a:ext uri="{FF2B5EF4-FFF2-40B4-BE49-F238E27FC236}">
                  <a16:creationId xmlns:a16="http://schemas.microsoft.com/office/drawing/2014/main" id="{CC67C75D-6927-384C-B055-68CCA7635D57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57" name="Action Action" descr="Action Action">
              <a:extLst>
                <a:ext uri="{FF2B5EF4-FFF2-40B4-BE49-F238E27FC236}">
                  <a16:creationId xmlns:a16="http://schemas.microsoft.com/office/drawing/2014/main" id="{BE4F682B-A27D-8F40-9ADF-5ED2B9594026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AF0EC-6A05-4141-9868-BC1A806E4F50}"/>
              </a:ext>
            </a:extLst>
          </p:cNvPr>
          <p:cNvGrpSpPr/>
          <p:nvPr/>
        </p:nvGrpSpPr>
        <p:grpSpPr>
          <a:xfrm>
            <a:off x="2161831" y="5288268"/>
            <a:ext cx="3838730" cy="1041901"/>
            <a:chOff x="1294935" y="5288268"/>
            <a:chExt cx="3838730" cy="1041901"/>
          </a:xfrm>
        </p:grpSpPr>
        <p:sp>
          <p:nvSpPr>
            <p:cNvPr id="59" name="TextBox 1">
              <a:extLst>
                <a:ext uri="{FF2B5EF4-FFF2-40B4-BE49-F238E27FC236}">
                  <a16:creationId xmlns:a16="http://schemas.microsoft.com/office/drawing/2014/main" id="{2884137D-FE31-F143-8E4F-1C2A93CFA94D}"/>
                </a:ext>
              </a:extLst>
            </p:cNvPr>
            <p:cNvSpPr txBox="1"/>
            <p:nvPr/>
          </p:nvSpPr>
          <p:spPr>
            <a:xfrm>
              <a:off x="2134756" y="5455275"/>
              <a:ext cx="29989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0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Approach #1: </a:t>
              </a:r>
              <a:br>
                <a:rPr lang="en-CN" sz="20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CN" sz="2000" b="1" i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Human validation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E1CB2A-8277-6346-B011-FF15DB25A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94935" y="5288268"/>
              <a:ext cx="1041901" cy="1041901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EEE3474-4052-6140-B109-C77C84589AEF}"/>
              </a:ext>
            </a:extLst>
          </p:cNvPr>
          <p:cNvSpPr txBox="1"/>
          <p:nvPr/>
        </p:nvSpPr>
        <p:spPr>
          <a:xfrm>
            <a:off x="6409020" y="5230779"/>
            <a:ext cx="357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r>
              <a:rPr lang="en-CN" sz="1600" b="1" dirty="0">
                <a:latin typeface="Monaco" pitchFamily="2" charset="77"/>
              </a:rPr>
              <a:t>High accuracy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9FD8CB9-CB67-5942-A238-81D8626EF17D}"/>
              </a:ext>
            </a:extLst>
          </p:cNvPr>
          <p:cNvSpPr txBox="1"/>
          <p:nvPr/>
        </p:nvSpPr>
        <p:spPr>
          <a:xfrm>
            <a:off x="6409020" y="5617946"/>
            <a:ext cx="357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System Font Regular"/>
              <a:buChar char="❌"/>
            </a:pPr>
            <a:r>
              <a:rPr lang="en-CN" sz="1600" b="1" dirty="0">
                <a:latin typeface="Monaco" pitchFamily="2" charset="77"/>
              </a:rPr>
              <a:t>Low scalability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08238D-75C6-F047-B2E4-FE3107219B62}"/>
              </a:ext>
            </a:extLst>
          </p:cNvPr>
          <p:cNvSpPr txBox="1"/>
          <p:nvPr/>
        </p:nvSpPr>
        <p:spPr>
          <a:xfrm>
            <a:off x="6409020" y="6014964"/>
            <a:ext cx="357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System Font Regular"/>
              <a:buChar char="❌"/>
            </a:pPr>
            <a:r>
              <a:rPr lang="en-CN" sz="1600" b="1" dirty="0">
                <a:latin typeface="Monaco" pitchFamily="2" charset="77"/>
              </a:rPr>
              <a:t>High cost</a:t>
            </a:r>
          </a:p>
        </p:txBody>
      </p:sp>
    </p:spTree>
    <p:extLst>
      <p:ext uri="{BB962C8B-B14F-4D97-AF65-F5344CB8AC3E}">
        <p14:creationId xmlns:p14="http://schemas.microsoft.com/office/powerpoint/2010/main" val="139124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5E4A34-601B-6D40-B7AF-2B727AD3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Evaluating Mobile UI Agents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E38F3406-FCFF-A34E-A5E6-1C208B915588}"/>
              </a:ext>
            </a:extLst>
          </p:cNvPr>
          <p:cNvSpPr txBox="1"/>
          <p:nvPr/>
        </p:nvSpPr>
        <p:spPr>
          <a:xfrm>
            <a:off x="189567" y="1037984"/>
            <a:ext cx="3890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 Execution Traces</a:t>
            </a:r>
          </a:p>
        </p:txBody>
      </p:sp>
      <p:pic>
        <p:nvPicPr>
          <p:cNvPr id="20" name="Picture 2" descr="Picture 2">
            <a:extLst>
              <a:ext uri="{FF2B5EF4-FFF2-40B4-BE49-F238E27FC236}">
                <a16:creationId xmlns:a16="http://schemas.microsoft.com/office/drawing/2014/main" id="{6918245D-C588-2741-8250-9EC5552EE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40" y="1470951"/>
            <a:ext cx="991945" cy="2149213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22" name="Picture 9" descr="Picture 9">
            <a:extLst>
              <a:ext uri="{FF2B5EF4-FFF2-40B4-BE49-F238E27FC236}">
                <a16:creationId xmlns:a16="http://schemas.microsoft.com/office/drawing/2014/main" id="{EEFA1462-0F74-A74A-B9C0-B4DD61E54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084" y="1482018"/>
            <a:ext cx="991945" cy="2149213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25" name="Picture 14" descr="Picture 14">
            <a:extLst>
              <a:ext uri="{FF2B5EF4-FFF2-40B4-BE49-F238E27FC236}">
                <a16:creationId xmlns:a16="http://schemas.microsoft.com/office/drawing/2014/main" id="{E4C6DA70-61D2-0A46-8611-CED71FFF7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602" y="1473603"/>
            <a:ext cx="991945" cy="214921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30" name="Picture 17" descr="Picture 17">
            <a:extLst>
              <a:ext uri="{FF2B5EF4-FFF2-40B4-BE49-F238E27FC236}">
                <a16:creationId xmlns:a16="http://schemas.microsoft.com/office/drawing/2014/main" id="{2F0C2B25-5FF4-AB4C-B545-612615E97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307" y="1468296"/>
            <a:ext cx="991945" cy="2149215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32" name="Picture 30" descr="Picture 30">
            <a:extLst>
              <a:ext uri="{FF2B5EF4-FFF2-40B4-BE49-F238E27FC236}">
                <a16:creationId xmlns:a16="http://schemas.microsoft.com/office/drawing/2014/main" id="{F95BB88F-570A-6344-9B3D-C7EEFB73C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7539" y="1463101"/>
            <a:ext cx="991945" cy="2149215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grpSp>
        <p:nvGrpSpPr>
          <p:cNvPr id="43" name="Action">
            <a:extLst>
              <a:ext uri="{FF2B5EF4-FFF2-40B4-BE49-F238E27FC236}">
                <a16:creationId xmlns:a16="http://schemas.microsoft.com/office/drawing/2014/main" id="{35C0A3E0-2622-704E-B8BB-A98D711C15F5}"/>
              </a:ext>
            </a:extLst>
          </p:cNvPr>
          <p:cNvGrpSpPr/>
          <p:nvPr/>
        </p:nvGrpSpPr>
        <p:grpSpPr>
          <a:xfrm>
            <a:off x="4194261" y="2064160"/>
            <a:ext cx="933917" cy="403200"/>
            <a:chOff x="0" y="0"/>
            <a:chExt cx="2199433" cy="952591"/>
          </a:xfrm>
        </p:grpSpPr>
        <p:sp>
          <p:nvSpPr>
            <p:cNvPr id="44" name="Action">
              <a:extLst>
                <a:ext uri="{FF2B5EF4-FFF2-40B4-BE49-F238E27FC236}">
                  <a16:creationId xmlns:a16="http://schemas.microsoft.com/office/drawing/2014/main" id="{B3B2DFC7-F7FD-DC47-8183-C21A6A1D4EAF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45" name="Action Action" descr="Action Action">
              <a:extLst>
                <a:ext uri="{FF2B5EF4-FFF2-40B4-BE49-F238E27FC236}">
                  <a16:creationId xmlns:a16="http://schemas.microsoft.com/office/drawing/2014/main" id="{22D56F90-F84C-254E-90E1-67B85D435011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46" name="Action">
            <a:extLst>
              <a:ext uri="{FF2B5EF4-FFF2-40B4-BE49-F238E27FC236}">
                <a16:creationId xmlns:a16="http://schemas.microsoft.com/office/drawing/2014/main" id="{D056D1B2-3EB3-4640-8C9C-157617255637}"/>
              </a:ext>
            </a:extLst>
          </p:cNvPr>
          <p:cNvGrpSpPr/>
          <p:nvPr/>
        </p:nvGrpSpPr>
        <p:grpSpPr>
          <a:xfrm>
            <a:off x="5709722" y="2064159"/>
            <a:ext cx="933917" cy="403200"/>
            <a:chOff x="0" y="0"/>
            <a:chExt cx="2199433" cy="952591"/>
          </a:xfrm>
        </p:grpSpPr>
        <p:sp>
          <p:nvSpPr>
            <p:cNvPr id="47" name="Action">
              <a:extLst>
                <a:ext uri="{FF2B5EF4-FFF2-40B4-BE49-F238E27FC236}">
                  <a16:creationId xmlns:a16="http://schemas.microsoft.com/office/drawing/2014/main" id="{531804FA-A1CC-9C45-A47F-012E0000891D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48" name="Action Action" descr="Action Action">
              <a:extLst>
                <a:ext uri="{FF2B5EF4-FFF2-40B4-BE49-F238E27FC236}">
                  <a16:creationId xmlns:a16="http://schemas.microsoft.com/office/drawing/2014/main" id="{F6FE3F80-3442-F740-B987-E945F996B5F3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49" name="Action">
            <a:extLst>
              <a:ext uri="{FF2B5EF4-FFF2-40B4-BE49-F238E27FC236}">
                <a16:creationId xmlns:a16="http://schemas.microsoft.com/office/drawing/2014/main" id="{A195BA52-FE35-9241-AE13-B4984B265451}"/>
              </a:ext>
            </a:extLst>
          </p:cNvPr>
          <p:cNvGrpSpPr/>
          <p:nvPr/>
        </p:nvGrpSpPr>
        <p:grpSpPr>
          <a:xfrm>
            <a:off x="7220560" y="2064158"/>
            <a:ext cx="933918" cy="403200"/>
            <a:chOff x="0" y="0"/>
            <a:chExt cx="2199433" cy="952591"/>
          </a:xfrm>
        </p:grpSpPr>
        <p:sp>
          <p:nvSpPr>
            <p:cNvPr id="50" name="Action">
              <a:extLst>
                <a:ext uri="{FF2B5EF4-FFF2-40B4-BE49-F238E27FC236}">
                  <a16:creationId xmlns:a16="http://schemas.microsoft.com/office/drawing/2014/main" id="{E1544D70-CDB3-8241-A12C-6C0662061C91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51" name="Action Action" descr="Action Action">
              <a:extLst>
                <a:ext uri="{FF2B5EF4-FFF2-40B4-BE49-F238E27FC236}">
                  <a16:creationId xmlns:a16="http://schemas.microsoft.com/office/drawing/2014/main" id="{FB8F7CF2-D101-BD4D-A528-D71CF1DA0C6F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52" name="Action">
            <a:extLst>
              <a:ext uri="{FF2B5EF4-FFF2-40B4-BE49-F238E27FC236}">
                <a16:creationId xmlns:a16="http://schemas.microsoft.com/office/drawing/2014/main" id="{834E871E-0F4D-8841-B932-56A38B865093}"/>
              </a:ext>
            </a:extLst>
          </p:cNvPr>
          <p:cNvGrpSpPr/>
          <p:nvPr/>
        </p:nvGrpSpPr>
        <p:grpSpPr>
          <a:xfrm>
            <a:off x="8740644" y="2064157"/>
            <a:ext cx="933917" cy="403200"/>
            <a:chOff x="0" y="0"/>
            <a:chExt cx="2199433" cy="952591"/>
          </a:xfrm>
        </p:grpSpPr>
        <p:sp>
          <p:nvSpPr>
            <p:cNvPr id="53" name="Action">
              <a:extLst>
                <a:ext uri="{FF2B5EF4-FFF2-40B4-BE49-F238E27FC236}">
                  <a16:creationId xmlns:a16="http://schemas.microsoft.com/office/drawing/2014/main" id="{A1BC2846-3D14-8C47-A951-F8ED38F6152F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54" name="Action Action" descr="Action Action">
              <a:extLst>
                <a:ext uri="{FF2B5EF4-FFF2-40B4-BE49-F238E27FC236}">
                  <a16:creationId xmlns:a16="http://schemas.microsoft.com/office/drawing/2014/main" id="{10174771-3883-2B43-ADD9-510E2976AD78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55" name="Action">
            <a:extLst>
              <a:ext uri="{FF2B5EF4-FFF2-40B4-BE49-F238E27FC236}">
                <a16:creationId xmlns:a16="http://schemas.microsoft.com/office/drawing/2014/main" id="{0545A893-634B-8545-ADE5-83E46D2FD5D4}"/>
              </a:ext>
            </a:extLst>
          </p:cNvPr>
          <p:cNvGrpSpPr/>
          <p:nvPr/>
        </p:nvGrpSpPr>
        <p:grpSpPr>
          <a:xfrm>
            <a:off x="10256105" y="2064156"/>
            <a:ext cx="933918" cy="403200"/>
            <a:chOff x="0" y="0"/>
            <a:chExt cx="2199433" cy="952591"/>
          </a:xfrm>
        </p:grpSpPr>
        <p:sp>
          <p:nvSpPr>
            <p:cNvPr id="56" name="Action">
              <a:extLst>
                <a:ext uri="{FF2B5EF4-FFF2-40B4-BE49-F238E27FC236}">
                  <a16:creationId xmlns:a16="http://schemas.microsoft.com/office/drawing/2014/main" id="{CC67C75D-6927-384C-B055-68CCA7635D57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57" name="Action Action" descr="Action Action">
              <a:extLst>
                <a:ext uri="{FF2B5EF4-FFF2-40B4-BE49-F238E27FC236}">
                  <a16:creationId xmlns:a16="http://schemas.microsoft.com/office/drawing/2014/main" id="{BE4F682B-A27D-8F40-9ADF-5ED2B9594026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sp>
        <p:nvSpPr>
          <p:cNvPr id="60" name="TextBox 1">
            <a:extLst>
              <a:ext uri="{FF2B5EF4-FFF2-40B4-BE49-F238E27FC236}">
                <a16:creationId xmlns:a16="http://schemas.microsoft.com/office/drawing/2014/main" id="{B352792E-79E4-D342-BFD0-A4E3C24C1BF0}"/>
              </a:ext>
            </a:extLst>
          </p:cNvPr>
          <p:cNvSpPr txBox="1"/>
          <p:nvPr/>
        </p:nvSpPr>
        <p:spPr>
          <a:xfrm>
            <a:off x="52118" y="3791080"/>
            <a:ext cx="3890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Ground-truth</a:t>
            </a:r>
            <a:r>
              <a:rPr lang="zh-CN" alt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UI</a:t>
            </a:r>
            <a:r>
              <a:rPr lang="zh-CN" alt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Traces in Static Datasets</a:t>
            </a:r>
            <a:endParaRPr lang="en-CN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212ED-E649-5741-AD00-A789F795A3FD}"/>
              </a:ext>
            </a:extLst>
          </p:cNvPr>
          <p:cNvSpPr/>
          <p:nvPr/>
        </p:nvSpPr>
        <p:spPr>
          <a:xfrm>
            <a:off x="273820" y="6404379"/>
            <a:ext cx="11644360" cy="27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D883F0-08D8-1144-85E3-16CC46FF74C8}"/>
              </a:ext>
            </a:extLst>
          </p:cNvPr>
          <p:cNvGrpSpPr/>
          <p:nvPr/>
        </p:nvGrpSpPr>
        <p:grpSpPr>
          <a:xfrm>
            <a:off x="646535" y="4507381"/>
            <a:ext cx="2701544" cy="2168130"/>
            <a:chOff x="707940" y="4498966"/>
            <a:chExt cx="2701544" cy="2168130"/>
          </a:xfrm>
        </p:grpSpPr>
        <p:pic>
          <p:nvPicPr>
            <p:cNvPr id="61" name="Picture 2" descr="Picture 2">
              <a:extLst>
                <a:ext uri="{FF2B5EF4-FFF2-40B4-BE49-F238E27FC236}">
                  <a16:creationId xmlns:a16="http://schemas.microsoft.com/office/drawing/2014/main" id="{CE8A7C16-6AFB-DB4E-81EA-914AEBA5F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940" y="4506816"/>
              <a:ext cx="991945" cy="2149213"/>
            </a:xfrm>
            <a:prstGeom prst="rect">
              <a:avLst/>
            </a:prstGeom>
            <a:ln w="12700">
              <a:miter lim="400000"/>
            </a:ln>
            <a:effectLst>
              <a:outerShdw blurRad="50800" dist="63500" dir="27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2" name="Picture 9" descr="Picture 9">
              <a:extLst>
                <a:ext uri="{FF2B5EF4-FFF2-40B4-BE49-F238E27FC236}">
                  <a16:creationId xmlns:a16="http://schemas.microsoft.com/office/drawing/2014/main" id="{9AA221A9-0F27-614F-AC79-E7025A136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2084" y="4517883"/>
              <a:ext cx="991945" cy="2149213"/>
            </a:xfrm>
            <a:prstGeom prst="rect">
              <a:avLst/>
            </a:prstGeom>
            <a:ln w="12700">
              <a:miter lim="400000"/>
            </a:ln>
            <a:effectLst>
              <a:outerShdw blurRad="50800" dist="63500" dir="27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6" name="Picture 14" descr="Picture 14">
              <a:extLst>
                <a:ext uri="{FF2B5EF4-FFF2-40B4-BE49-F238E27FC236}">
                  <a16:creationId xmlns:a16="http://schemas.microsoft.com/office/drawing/2014/main" id="{9BCB2088-EB02-EC4D-ACB4-B0B6F49A9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5602" y="4509468"/>
              <a:ext cx="991945" cy="2149216"/>
            </a:xfrm>
            <a:prstGeom prst="rect">
              <a:avLst/>
            </a:prstGeom>
            <a:ln w="12700">
              <a:miter lim="400000"/>
            </a:ln>
            <a:effectLst>
              <a:outerShdw blurRad="50800" dist="63500" dir="27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7" name="Picture 17" descr="Picture 17">
              <a:extLst>
                <a:ext uri="{FF2B5EF4-FFF2-40B4-BE49-F238E27FC236}">
                  <a16:creationId xmlns:a16="http://schemas.microsoft.com/office/drawing/2014/main" id="{00D8C17E-E99D-9342-8232-691ED304D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97307" y="4504161"/>
              <a:ext cx="991945" cy="2149215"/>
            </a:xfrm>
            <a:prstGeom prst="rect">
              <a:avLst/>
            </a:prstGeom>
            <a:ln w="12700">
              <a:miter lim="400000"/>
            </a:ln>
            <a:effectLst>
              <a:outerShdw blurRad="50800" dist="63500" dir="27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8" name="Picture 30" descr="Picture 30">
              <a:extLst>
                <a:ext uri="{FF2B5EF4-FFF2-40B4-BE49-F238E27FC236}">
                  <a16:creationId xmlns:a16="http://schemas.microsoft.com/office/drawing/2014/main" id="{AF64C9B6-6921-D049-A65B-BCCF55F3F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17539" y="4498966"/>
              <a:ext cx="991945" cy="2149215"/>
            </a:xfrm>
            <a:prstGeom prst="rect">
              <a:avLst/>
            </a:prstGeom>
            <a:ln w="12700">
              <a:miter lim="400000"/>
            </a:ln>
            <a:effectLst>
              <a:outerShdw blurRad="50800" dist="63500" dir="2700000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69" name="Action">
            <a:extLst>
              <a:ext uri="{FF2B5EF4-FFF2-40B4-BE49-F238E27FC236}">
                <a16:creationId xmlns:a16="http://schemas.microsoft.com/office/drawing/2014/main" id="{0ED2579E-8DFD-344F-8A36-79BB244D3966}"/>
              </a:ext>
            </a:extLst>
          </p:cNvPr>
          <p:cNvGrpSpPr/>
          <p:nvPr/>
        </p:nvGrpSpPr>
        <p:grpSpPr>
          <a:xfrm>
            <a:off x="4108751" y="5265284"/>
            <a:ext cx="933918" cy="400110"/>
            <a:chOff x="0" y="0"/>
            <a:chExt cx="2199433" cy="952591"/>
          </a:xfrm>
        </p:grpSpPr>
        <p:sp>
          <p:nvSpPr>
            <p:cNvPr id="70" name="Action">
              <a:extLst>
                <a:ext uri="{FF2B5EF4-FFF2-40B4-BE49-F238E27FC236}">
                  <a16:creationId xmlns:a16="http://schemas.microsoft.com/office/drawing/2014/main" id="{3E46D530-9C63-A149-9AC8-07651069BCFA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D5D5D5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71" name="Action Action" descr="Action Action">
              <a:extLst>
                <a:ext uri="{FF2B5EF4-FFF2-40B4-BE49-F238E27FC236}">
                  <a16:creationId xmlns:a16="http://schemas.microsoft.com/office/drawing/2014/main" id="{D5C48EC5-518B-5D45-BF36-BD1D1D01DFC1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72" name="Action">
            <a:extLst>
              <a:ext uri="{FF2B5EF4-FFF2-40B4-BE49-F238E27FC236}">
                <a16:creationId xmlns:a16="http://schemas.microsoft.com/office/drawing/2014/main" id="{BF3E408A-AB2F-5A41-B66A-3BEF788A1556}"/>
              </a:ext>
            </a:extLst>
          </p:cNvPr>
          <p:cNvGrpSpPr/>
          <p:nvPr/>
        </p:nvGrpSpPr>
        <p:grpSpPr>
          <a:xfrm>
            <a:off x="5672744" y="5264217"/>
            <a:ext cx="933918" cy="400110"/>
            <a:chOff x="0" y="0"/>
            <a:chExt cx="2199433" cy="952591"/>
          </a:xfrm>
        </p:grpSpPr>
        <p:sp>
          <p:nvSpPr>
            <p:cNvPr id="73" name="Action">
              <a:extLst>
                <a:ext uri="{FF2B5EF4-FFF2-40B4-BE49-F238E27FC236}">
                  <a16:creationId xmlns:a16="http://schemas.microsoft.com/office/drawing/2014/main" id="{A2EDBB6D-C3FD-1641-A727-9FD3EA948ED1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D5D5D5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74" name="Action Action" descr="Action Action">
              <a:extLst>
                <a:ext uri="{FF2B5EF4-FFF2-40B4-BE49-F238E27FC236}">
                  <a16:creationId xmlns:a16="http://schemas.microsoft.com/office/drawing/2014/main" id="{DF9C4E8C-8D3D-4645-AB9F-4F803E2088E7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75" name="Action">
            <a:extLst>
              <a:ext uri="{FF2B5EF4-FFF2-40B4-BE49-F238E27FC236}">
                <a16:creationId xmlns:a16="http://schemas.microsoft.com/office/drawing/2014/main" id="{85FCB01A-F5C1-1D44-BAEF-866DBE0569B6}"/>
              </a:ext>
            </a:extLst>
          </p:cNvPr>
          <p:cNvGrpSpPr/>
          <p:nvPr/>
        </p:nvGrpSpPr>
        <p:grpSpPr>
          <a:xfrm>
            <a:off x="7236737" y="5264217"/>
            <a:ext cx="933918" cy="400110"/>
            <a:chOff x="0" y="0"/>
            <a:chExt cx="2199433" cy="952591"/>
          </a:xfrm>
        </p:grpSpPr>
        <p:sp>
          <p:nvSpPr>
            <p:cNvPr id="76" name="Action">
              <a:extLst>
                <a:ext uri="{FF2B5EF4-FFF2-40B4-BE49-F238E27FC236}">
                  <a16:creationId xmlns:a16="http://schemas.microsoft.com/office/drawing/2014/main" id="{5A45C4DF-4F12-8544-B45E-67D2B3B8223B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D5D5D5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77" name="Action Action" descr="Action Action">
              <a:extLst>
                <a:ext uri="{FF2B5EF4-FFF2-40B4-BE49-F238E27FC236}">
                  <a16:creationId xmlns:a16="http://schemas.microsoft.com/office/drawing/2014/main" id="{16D1D0E3-B05B-7B45-8CD8-9E6B9A1D5430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78" name="Action">
            <a:extLst>
              <a:ext uri="{FF2B5EF4-FFF2-40B4-BE49-F238E27FC236}">
                <a16:creationId xmlns:a16="http://schemas.microsoft.com/office/drawing/2014/main" id="{7A00A1FC-35AD-544A-9BC6-C1928918C3C0}"/>
              </a:ext>
            </a:extLst>
          </p:cNvPr>
          <p:cNvGrpSpPr/>
          <p:nvPr/>
        </p:nvGrpSpPr>
        <p:grpSpPr>
          <a:xfrm>
            <a:off x="8722195" y="5251618"/>
            <a:ext cx="933918" cy="400110"/>
            <a:chOff x="0" y="0"/>
            <a:chExt cx="2199433" cy="952591"/>
          </a:xfrm>
        </p:grpSpPr>
        <p:sp>
          <p:nvSpPr>
            <p:cNvPr id="79" name="Action">
              <a:extLst>
                <a:ext uri="{FF2B5EF4-FFF2-40B4-BE49-F238E27FC236}">
                  <a16:creationId xmlns:a16="http://schemas.microsoft.com/office/drawing/2014/main" id="{77702648-E999-6943-80AA-D6D4E6485D78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D5D5D5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80" name="Action Action" descr="Action Action">
              <a:extLst>
                <a:ext uri="{FF2B5EF4-FFF2-40B4-BE49-F238E27FC236}">
                  <a16:creationId xmlns:a16="http://schemas.microsoft.com/office/drawing/2014/main" id="{03E989E3-40FF-9840-92DA-42984B4372F2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81" name="Action">
            <a:extLst>
              <a:ext uri="{FF2B5EF4-FFF2-40B4-BE49-F238E27FC236}">
                <a16:creationId xmlns:a16="http://schemas.microsoft.com/office/drawing/2014/main" id="{5F6984B1-3CBA-5649-8350-BF5CB69ADF1F}"/>
              </a:ext>
            </a:extLst>
          </p:cNvPr>
          <p:cNvGrpSpPr/>
          <p:nvPr/>
        </p:nvGrpSpPr>
        <p:grpSpPr>
          <a:xfrm>
            <a:off x="10202950" y="5262219"/>
            <a:ext cx="933918" cy="400110"/>
            <a:chOff x="0" y="0"/>
            <a:chExt cx="2199433" cy="952591"/>
          </a:xfrm>
        </p:grpSpPr>
        <p:sp>
          <p:nvSpPr>
            <p:cNvPr id="82" name="Action">
              <a:extLst>
                <a:ext uri="{FF2B5EF4-FFF2-40B4-BE49-F238E27FC236}">
                  <a16:creationId xmlns:a16="http://schemas.microsoft.com/office/drawing/2014/main" id="{464915D3-A72E-554B-A002-88259B19D160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D5D5D5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83" name="Action Action" descr="Action Action">
              <a:extLst>
                <a:ext uri="{FF2B5EF4-FFF2-40B4-BE49-F238E27FC236}">
                  <a16:creationId xmlns:a16="http://schemas.microsoft.com/office/drawing/2014/main" id="{0AA908A8-66BB-B64A-93D2-9EE7E22343D0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84" name="Action">
            <a:extLst>
              <a:ext uri="{FF2B5EF4-FFF2-40B4-BE49-F238E27FC236}">
                <a16:creationId xmlns:a16="http://schemas.microsoft.com/office/drawing/2014/main" id="{1F11FB74-657F-F546-B263-C10BBB3CAEEF}"/>
              </a:ext>
            </a:extLst>
          </p:cNvPr>
          <p:cNvGrpSpPr/>
          <p:nvPr/>
        </p:nvGrpSpPr>
        <p:grpSpPr>
          <a:xfrm>
            <a:off x="4108751" y="5960693"/>
            <a:ext cx="933918" cy="400110"/>
            <a:chOff x="0" y="0"/>
            <a:chExt cx="2199433" cy="952591"/>
          </a:xfrm>
        </p:grpSpPr>
        <p:sp>
          <p:nvSpPr>
            <p:cNvPr id="85" name="Action">
              <a:extLst>
                <a:ext uri="{FF2B5EF4-FFF2-40B4-BE49-F238E27FC236}">
                  <a16:creationId xmlns:a16="http://schemas.microsoft.com/office/drawing/2014/main" id="{EC469914-F34B-2B40-BFC2-7F7349C10C29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D5D5D5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86" name="Action Action" descr="Action Action">
              <a:extLst>
                <a:ext uri="{FF2B5EF4-FFF2-40B4-BE49-F238E27FC236}">
                  <a16:creationId xmlns:a16="http://schemas.microsoft.com/office/drawing/2014/main" id="{C1341086-78CF-DC40-ACFA-9A79618CBE95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87" name="Action">
            <a:extLst>
              <a:ext uri="{FF2B5EF4-FFF2-40B4-BE49-F238E27FC236}">
                <a16:creationId xmlns:a16="http://schemas.microsoft.com/office/drawing/2014/main" id="{4AE69A94-2223-394F-8D05-19C11724392D}"/>
              </a:ext>
            </a:extLst>
          </p:cNvPr>
          <p:cNvGrpSpPr/>
          <p:nvPr/>
        </p:nvGrpSpPr>
        <p:grpSpPr>
          <a:xfrm>
            <a:off x="5673041" y="5982481"/>
            <a:ext cx="933918" cy="400110"/>
            <a:chOff x="0" y="0"/>
            <a:chExt cx="2199433" cy="952591"/>
          </a:xfrm>
        </p:grpSpPr>
        <p:sp>
          <p:nvSpPr>
            <p:cNvPr id="88" name="Action">
              <a:extLst>
                <a:ext uri="{FF2B5EF4-FFF2-40B4-BE49-F238E27FC236}">
                  <a16:creationId xmlns:a16="http://schemas.microsoft.com/office/drawing/2014/main" id="{D3DAF326-69E9-AD4F-AC16-D9A30CF03710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D5D5D5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89" name="Action Action" descr="Action Action">
              <a:extLst>
                <a:ext uri="{FF2B5EF4-FFF2-40B4-BE49-F238E27FC236}">
                  <a16:creationId xmlns:a16="http://schemas.microsoft.com/office/drawing/2014/main" id="{692A13AB-FA03-0C44-BE84-ED62B46FE2C5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90" name="Action">
            <a:extLst>
              <a:ext uri="{FF2B5EF4-FFF2-40B4-BE49-F238E27FC236}">
                <a16:creationId xmlns:a16="http://schemas.microsoft.com/office/drawing/2014/main" id="{8D7C4844-1AA2-1941-A51D-7969649D13C1}"/>
              </a:ext>
            </a:extLst>
          </p:cNvPr>
          <p:cNvGrpSpPr/>
          <p:nvPr/>
        </p:nvGrpSpPr>
        <p:grpSpPr>
          <a:xfrm>
            <a:off x="7236737" y="5993375"/>
            <a:ext cx="933918" cy="400110"/>
            <a:chOff x="0" y="0"/>
            <a:chExt cx="2199433" cy="952591"/>
          </a:xfrm>
        </p:grpSpPr>
        <p:sp>
          <p:nvSpPr>
            <p:cNvPr id="91" name="Action">
              <a:extLst>
                <a:ext uri="{FF2B5EF4-FFF2-40B4-BE49-F238E27FC236}">
                  <a16:creationId xmlns:a16="http://schemas.microsoft.com/office/drawing/2014/main" id="{9113887C-728B-D244-AA26-604669303754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D5D5D5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92" name="Action Action" descr="Action Action">
              <a:extLst>
                <a:ext uri="{FF2B5EF4-FFF2-40B4-BE49-F238E27FC236}">
                  <a16:creationId xmlns:a16="http://schemas.microsoft.com/office/drawing/2014/main" id="{D0048619-6833-CB4B-97E3-A0078DDEBBE4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pic>
        <p:nvPicPr>
          <p:cNvPr id="93" name="线条 线条" descr="线条 线条">
            <a:extLst>
              <a:ext uri="{FF2B5EF4-FFF2-40B4-BE49-F238E27FC236}">
                <a16:creationId xmlns:a16="http://schemas.microsoft.com/office/drawing/2014/main" id="{CF9375BB-2DBA-BA47-8DE0-0C115168E471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148481" y="2836223"/>
            <a:ext cx="972000" cy="228953"/>
          </a:xfrm>
          <a:prstGeom prst="rect">
            <a:avLst/>
          </a:prstGeom>
        </p:spPr>
      </p:pic>
      <p:pic>
        <p:nvPicPr>
          <p:cNvPr id="94" name="线条 线条" descr="线条 线条">
            <a:extLst>
              <a:ext uri="{FF2B5EF4-FFF2-40B4-BE49-F238E27FC236}">
                <a16:creationId xmlns:a16="http://schemas.microsoft.com/office/drawing/2014/main" id="{CE0CA441-CE11-F641-9777-02DB37A0763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4125368" y="4660674"/>
            <a:ext cx="972000" cy="228952"/>
          </a:xfrm>
          <a:prstGeom prst="rect">
            <a:avLst/>
          </a:prstGeom>
        </p:spPr>
      </p:pic>
      <p:pic>
        <p:nvPicPr>
          <p:cNvPr id="97" name="线条 线条" descr="线条 线条">
            <a:extLst>
              <a:ext uri="{FF2B5EF4-FFF2-40B4-BE49-F238E27FC236}">
                <a16:creationId xmlns:a16="http://schemas.microsoft.com/office/drawing/2014/main" id="{B3F68B31-76E0-9E42-8DCA-FC4C0291739D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672191" y="2826682"/>
            <a:ext cx="972000" cy="228953"/>
          </a:xfrm>
          <a:prstGeom prst="rect">
            <a:avLst/>
          </a:prstGeom>
        </p:spPr>
      </p:pic>
      <p:pic>
        <p:nvPicPr>
          <p:cNvPr id="98" name="线条 线条" descr="线条 线条">
            <a:extLst>
              <a:ext uri="{FF2B5EF4-FFF2-40B4-BE49-F238E27FC236}">
                <a16:creationId xmlns:a16="http://schemas.microsoft.com/office/drawing/2014/main" id="{EDF020F2-AA34-F54F-A121-D75ED7C2F9E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5666576" y="4677746"/>
            <a:ext cx="972000" cy="228952"/>
          </a:xfrm>
          <a:prstGeom prst="rect">
            <a:avLst/>
          </a:prstGeom>
        </p:spPr>
      </p:pic>
      <p:sp>
        <p:nvSpPr>
          <p:cNvPr id="99" name="Type ✅">
            <a:extLst>
              <a:ext uri="{FF2B5EF4-FFF2-40B4-BE49-F238E27FC236}">
                <a16:creationId xmlns:a16="http://schemas.microsoft.com/office/drawing/2014/main" id="{C54A1774-8121-BE41-AFE7-862C12218190}"/>
              </a:ext>
            </a:extLst>
          </p:cNvPr>
          <p:cNvSpPr txBox="1"/>
          <p:nvPr/>
        </p:nvSpPr>
        <p:spPr>
          <a:xfrm>
            <a:off x="4105936" y="3604961"/>
            <a:ext cx="1226682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0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1500" dirty="0"/>
              <a:t>Action </a:t>
            </a:r>
            <a:r>
              <a:rPr sz="1500" dirty="0"/>
              <a:t>Type ✅</a:t>
            </a:r>
          </a:p>
        </p:txBody>
      </p:sp>
      <p:pic>
        <p:nvPicPr>
          <p:cNvPr id="101" name="线条 线条" descr="线条 线条">
            <a:extLst>
              <a:ext uri="{FF2B5EF4-FFF2-40B4-BE49-F238E27FC236}">
                <a16:creationId xmlns:a16="http://schemas.microsoft.com/office/drawing/2014/main" id="{D41C2685-AC7C-C743-B94D-BD5A40EC8A83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198908" y="2849776"/>
            <a:ext cx="972000" cy="228952"/>
          </a:xfrm>
          <a:prstGeom prst="rect">
            <a:avLst/>
          </a:prstGeom>
        </p:spPr>
      </p:pic>
      <p:pic>
        <p:nvPicPr>
          <p:cNvPr id="102" name="线条 线条" descr="线条 线条">
            <a:extLst>
              <a:ext uri="{FF2B5EF4-FFF2-40B4-BE49-F238E27FC236}">
                <a16:creationId xmlns:a16="http://schemas.microsoft.com/office/drawing/2014/main" id="{1A55E8C4-BDF1-B94F-B8FC-9B088135AB8A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7198908" y="4660674"/>
            <a:ext cx="972000" cy="228952"/>
          </a:xfrm>
          <a:prstGeom prst="rect">
            <a:avLst/>
          </a:prstGeom>
        </p:spPr>
      </p:pic>
      <p:sp>
        <p:nvSpPr>
          <p:cNvPr id="107" name="Type ✅">
            <a:extLst>
              <a:ext uri="{FF2B5EF4-FFF2-40B4-BE49-F238E27FC236}">
                <a16:creationId xmlns:a16="http://schemas.microsoft.com/office/drawing/2014/main" id="{6919714C-F25C-3E46-B5A2-F018907D3EB4}"/>
              </a:ext>
            </a:extLst>
          </p:cNvPr>
          <p:cNvSpPr txBox="1"/>
          <p:nvPr/>
        </p:nvSpPr>
        <p:spPr>
          <a:xfrm>
            <a:off x="4048404" y="3922697"/>
            <a:ext cx="1357744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0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1500" dirty="0"/>
              <a:t>Action Param</a:t>
            </a:r>
            <a:r>
              <a:rPr sz="1500" dirty="0"/>
              <a:t> ✅</a:t>
            </a:r>
          </a:p>
        </p:txBody>
      </p:sp>
      <p:sp>
        <p:nvSpPr>
          <p:cNvPr id="108" name="Type ✅">
            <a:extLst>
              <a:ext uri="{FF2B5EF4-FFF2-40B4-BE49-F238E27FC236}">
                <a16:creationId xmlns:a16="http://schemas.microsoft.com/office/drawing/2014/main" id="{E5242000-6D61-3541-98BE-825CE783ED72}"/>
              </a:ext>
            </a:extLst>
          </p:cNvPr>
          <p:cNvSpPr txBox="1"/>
          <p:nvPr/>
        </p:nvSpPr>
        <p:spPr>
          <a:xfrm>
            <a:off x="5620153" y="3612316"/>
            <a:ext cx="1226682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0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1500" dirty="0"/>
              <a:t>Action </a:t>
            </a:r>
            <a:r>
              <a:rPr sz="1500" dirty="0"/>
              <a:t>Type ✅</a:t>
            </a:r>
          </a:p>
        </p:txBody>
      </p:sp>
      <p:sp>
        <p:nvSpPr>
          <p:cNvPr id="109" name="Type ✅">
            <a:extLst>
              <a:ext uri="{FF2B5EF4-FFF2-40B4-BE49-F238E27FC236}">
                <a16:creationId xmlns:a16="http://schemas.microsoft.com/office/drawing/2014/main" id="{E9A429F8-2A59-1C4C-A3BD-4D87C13E4DA3}"/>
              </a:ext>
            </a:extLst>
          </p:cNvPr>
          <p:cNvSpPr txBox="1"/>
          <p:nvPr/>
        </p:nvSpPr>
        <p:spPr>
          <a:xfrm>
            <a:off x="5562621" y="3930052"/>
            <a:ext cx="1357744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0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1500" dirty="0"/>
              <a:t>Action Param</a:t>
            </a:r>
            <a:r>
              <a:rPr sz="1500" dirty="0"/>
              <a:t> ✅</a:t>
            </a:r>
          </a:p>
        </p:txBody>
      </p:sp>
      <p:sp>
        <p:nvSpPr>
          <p:cNvPr id="110" name="Type ✅">
            <a:extLst>
              <a:ext uri="{FF2B5EF4-FFF2-40B4-BE49-F238E27FC236}">
                <a16:creationId xmlns:a16="http://schemas.microsoft.com/office/drawing/2014/main" id="{D215E61D-F499-334F-8F9A-9551F231B95D}"/>
              </a:ext>
            </a:extLst>
          </p:cNvPr>
          <p:cNvSpPr txBox="1"/>
          <p:nvPr/>
        </p:nvSpPr>
        <p:spPr>
          <a:xfrm>
            <a:off x="7158270" y="3601670"/>
            <a:ext cx="1226682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0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1500" dirty="0"/>
              <a:t>Action </a:t>
            </a:r>
            <a:r>
              <a:rPr sz="1500" dirty="0"/>
              <a:t>Type ✅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6AA3C1-5849-F444-B7B0-7857E7E25798}"/>
              </a:ext>
            </a:extLst>
          </p:cNvPr>
          <p:cNvGrpSpPr/>
          <p:nvPr/>
        </p:nvGrpSpPr>
        <p:grpSpPr>
          <a:xfrm>
            <a:off x="7087659" y="3917986"/>
            <a:ext cx="1367903" cy="282129"/>
            <a:chOff x="7028797" y="3927375"/>
            <a:chExt cx="1367903" cy="282129"/>
          </a:xfrm>
        </p:grpSpPr>
        <p:pic>
          <p:nvPicPr>
            <p:cNvPr id="106" name="Screenshot 2024-07-30 at 23.15.53.png" descr="Screenshot 2024-07-30 at 23.15.53.png">
              <a:extLst>
                <a:ext uri="{FF2B5EF4-FFF2-40B4-BE49-F238E27FC236}">
                  <a16:creationId xmlns:a16="http://schemas.microsoft.com/office/drawing/2014/main" id="{4E16FF45-EAC5-D64E-A4A7-835DCAE9B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5831" t="1212" r="14896" b="4854"/>
            <a:stretch>
              <a:fillRect/>
            </a:stretch>
          </p:blipFill>
          <p:spPr>
            <a:xfrm>
              <a:off x="8149015" y="3943968"/>
              <a:ext cx="247685" cy="246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590" extrusionOk="0">
                  <a:moveTo>
                    <a:pt x="10845" y="0"/>
                  </a:moveTo>
                  <a:cubicBezTo>
                    <a:pt x="9293" y="-4"/>
                    <a:pt x="8424" y="147"/>
                    <a:pt x="7046" y="642"/>
                  </a:cubicBezTo>
                  <a:cubicBezTo>
                    <a:pt x="6207" y="943"/>
                    <a:pt x="5047" y="1552"/>
                    <a:pt x="4456" y="2013"/>
                  </a:cubicBezTo>
                  <a:cubicBezTo>
                    <a:pt x="4333" y="2109"/>
                    <a:pt x="4107" y="2295"/>
                    <a:pt x="3955" y="2412"/>
                  </a:cubicBezTo>
                  <a:cubicBezTo>
                    <a:pt x="2987" y="3163"/>
                    <a:pt x="1811" y="4607"/>
                    <a:pt x="1227" y="5762"/>
                  </a:cubicBezTo>
                  <a:cubicBezTo>
                    <a:pt x="963" y="6283"/>
                    <a:pt x="778" y="6669"/>
                    <a:pt x="778" y="6716"/>
                  </a:cubicBezTo>
                  <a:cubicBezTo>
                    <a:pt x="778" y="6734"/>
                    <a:pt x="760" y="6816"/>
                    <a:pt x="726" y="6890"/>
                  </a:cubicBezTo>
                  <a:cubicBezTo>
                    <a:pt x="625" y="7111"/>
                    <a:pt x="448" y="7643"/>
                    <a:pt x="364" y="7983"/>
                  </a:cubicBezTo>
                  <a:cubicBezTo>
                    <a:pt x="320" y="8159"/>
                    <a:pt x="265" y="8347"/>
                    <a:pt x="243" y="8417"/>
                  </a:cubicBezTo>
                  <a:cubicBezTo>
                    <a:pt x="221" y="8487"/>
                    <a:pt x="186" y="8738"/>
                    <a:pt x="156" y="8972"/>
                  </a:cubicBezTo>
                  <a:cubicBezTo>
                    <a:pt x="127" y="9206"/>
                    <a:pt x="80" y="9454"/>
                    <a:pt x="53" y="9510"/>
                  </a:cubicBezTo>
                  <a:cubicBezTo>
                    <a:pt x="-18" y="9658"/>
                    <a:pt x="-18" y="12042"/>
                    <a:pt x="53" y="12114"/>
                  </a:cubicBezTo>
                  <a:cubicBezTo>
                    <a:pt x="81" y="12142"/>
                    <a:pt x="104" y="12239"/>
                    <a:pt x="105" y="12322"/>
                  </a:cubicBezTo>
                  <a:cubicBezTo>
                    <a:pt x="110" y="12755"/>
                    <a:pt x="486" y="14183"/>
                    <a:pt x="726" y="14717"/>
                  </a:cubicBezTo>
                  <a:cubicBezTo>
                    <a:pt x="758" y="14787"/>
                    <a:pt x="836" y="14981"/>
                    <a:pt x="899" y="15133"/>
                  </a:cubicBezTo>
                  <a:cubicBezTo>
                    <a:pt x="1020" y="15426"/>
                    <a:pt x="1413" y="16227"/>
                    <a:pt x="1521" y="16383"/>
                  </a:cubicBezTo>
                  <a:cubicBezTo>
                    <a:pt x="1556" y="16434"/>
                    <a:pt x="1698" y="16631"/>
                    <a:pt x="1831" y="16834"/>
                  </a:cubicBezTo>
                  <a:cubicBezTo>
                    <a:pt x="2483" y="17823"/>
                    <a:pt x="3442" y="18818"/>
                    <a:pt x="4594" y="19680"/>
                  </a:cubicBezTo>
                  <a:cubicBezTo>
                    <a:pt x="4987" y="19975"/>
                    <a:pt x="6182" y="20608"/>
                    <a:pt x="6701" y="20808"/>
                  </a:cubicBezTo>
                  <a:cubicBezTo>
                    <a:pt x="7860" y="21255"/>
                    <a:pt x="8713" y="21469"/>
                    <a:pt x="9809" y="21572"/>
                  </a:cubicBezTo>
                  <a:cubicBezTo>
                    <a:pt x="9891" y="21580"/>
                    <a:pt x="10311" y="21586"/>
                    <a:pt x="10742" y="21589"/>
                  </a:cubicBezTo>
                  <a:cubicBezTo>
                    <a:pt x="11676" y="21596"/>
                    <a:pt x="12652" y="21497"/>
                    <a:pt x="13366" y="21312"/>
                  </a:cubicBezTo>
                  <a:cubicBezTo>
                    <a:pt x="13865" y="21183"/>
                    <a:pt x="14919" y="20805"/>
                    <a:pt x="15352" y="20600"/>
                  </a:cubicBezTo>
                  <a:cubicBezTo>
                    <a:pt x="15827" y="20376"/>
                    <a:pt x="16678" y="19868"/>
                    <a:pt x="16992" y="19628"/>
                  </a:cubicBezTo>
                  <a:cubicBezTo>
                    <a:pt x="17118" y="19533"/>
                    <a:pt x="17305" y="19407"/>
                    <a:pt x="17390" y="19351"/>
                  </a:cubicBezTo>
                  <a:cubicBezTo>
                    <a:pt x="17834" y="19055"/>
                    <a:pt x="18728" y="18150"/>
                    <a:pt x="19237" y="17494"/>
                  </a:cubicBezTo>
                  <a:cubicBezTo>
                    <a:pt x="19383" y="17306"/>
                    <a:pt x="19529" y="17136"/>
                    <a:pt x="19548" y="17112"/>
                  </a:cubicBezTo>
                  <a:cubicBezTo>
                    <a:pt x="19803" y="16792"/>
                    <a:pt x="20399" y="15746"/>
                    <a:pt x="20619" y="15237"/>
                  </a:cubicBezTo>
                  <a:cubicBezTo>
                    <a:pt x="20690" y="15074"/>
                    <a:pt x="20768" y="14863"/>
                    <a:pt x="20809" y="14769"/>
                  </a:cubicBezTo>
                  <a:cubicBezTo>
                    <a:pt x="20925" y="14502"/>
                    <a:pt x="21138" y="13846"/>
                    <a:pt x="21171" y="13658"/>
                  </a:cubicBezTo>
                  <a:cubicBezTo>
                    <a:pt x="21188" y="13564"/>
                    <a:pt x="21221" y="13475"/>
                    <a:pt x="21240" y="13450"/>
                  </a:cubicBezTo>
                  <a:cubicBezTo>
                    <a:pt x="21260" y="13425"/>
                    <a:pt x="21307" y="13208"/>
                    <a:pt x="21344" y="12964"/>
                  </a:cubicBezTo>
                  <a:cubicBezTo>
                    <a:pt x="21381" y="12719"/>
                    <a:pt x="21426" y="12462"/>
                    <a:pt x="21447" y="12391"/>
                  </a:cubicBezTo>
                  <a:cubicBezTo>
                    <a:pt x="21534" y="12110"/>
                    <a:pt x="21582" y="10822"/>
                    <a:pt x="21534" y="10083"/>
                  </a:cubicBezTo>
                  <a:cubicBezTo>
                    <a:pt x="21508" y="9687"/>
                    <a:pt x="21469" y="9303"/>
                    <a:pt x="21447" y="9233"/>
                  </a:cubicBezTo>
                  <a:cubicBezTo>
                    <a:pt x="21426" y="9162"/>
                    <a:pt x="21382" y="8897"/>
                    <a:pt x="21344" y="8642"/>
                  </a:cubicBezTo>
                  <a:cubicBezTo>
                    <a:pt x="21306" y="8388"/>
                    <a:pt x="21261" y="8143"/>
                    <a:pt x="21240" y="8104"/>
                  </a:cubicBezTo>
                  <a:cubicBezTo>
                    <a:pt x="21220" y="8066"/>
                    <a:pt x="21176" y="7898"/>
                    <a:pt x="21137" y="7723"/>
                  </a:cubicBezTo>
                  <a:cubicBezTo>
                    <a:pt x="21097" y="7547"/>
                    <a:pt x="21050" y="7382"/>
                    <a:pt x="21033" y="7358"/>
                  </a:cubicBezTo>
                  <a:cubicBezTo>
                    <a:pt x="21016" y="7335"/>
                    <a:pt x="20971" y="7209"/>
                    <a:pt x="20929" y="7081"/>
                  </a:cubicBezTo>
                  <a:cubicBezTo>
                    <a:pt x="20888" y="6952"/>
                    <a:pt x="20828" y="6828"/>
                    <a:pt x="20809" y="6803"/>
                  </a:cubicBezTo>
                  <a:cubicBezTo>
                    <a:pt x="20789" y="6777"/>
                    <a:pt x="20740" y="6681"/>
                    <a:pt x="20705" y="6577"/>
                  </a:cubicBezTo>
                  <a:cubicBezTo>
                    <a:pt x="20669" y="6474"/>
                    <a:pt x="20607" y="6312"/>
                    <a:pt x="20567" y="6230"/>
                  </a:cubicBezTo>
                  <a:cubicBezTo>
                    <a:pt x="20425" y="5944"/>
                    <a:pt x="20092" y="5319"/>
                    <a:pt x="19997" y="5171"/>
                  </a:cubicBezTo>
                  <a:cubicBezTo>
                    <a:pt x="19944" y="5090"/>
                    <a:pt x="19828" y="4912"/>
                    <a:pt x="19738" y="4772"/>
                  </a:cubicBezTo>
                  <a:cubicBezTo>
                    <a:pt x="19648" y="4632"/>
                    <a:pt x="19542" y="4478"/>
                    <a:pt x="19513" y="4443"/>
                  </a:cubicBezTo>
                  <a:cubicBezTo>
                    <a:pt x="19485" y="4407"/>
                    <a:pt x="19350" y="4231"/>
                    <a:pt x="19203" y="4043"/>
                  </a:cubicBezTo>
                  <a:cubicBezTo>
                    <a:pt x="18014" y="2529"/>
                    <a:pt x="16364" y="1328"/>
                    <a:pt x="14627" y="694"/>
                  </a:cubicBezTo>
                  <a:cubicBezTo>
                    <a:pt x="13114" y="142"/>
                    <a:pt x="12388" y="3"/>
                    <a:pt x="10845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11" name="Type ✅">
              <a:extLst>
                <a:ext uri="{FF2B5EF4-FFF2-40B4-BE49-F238E27FC236}">
                  <a16:creationId xmlns:a16="http://schemas.microsoft.com/office/drawing/2014/main" id="{6AEB5863-312C-E148-881F-3E88410DA8F1}"/>
                </a:ext>
              </a:extLst>
            </p:cNvPr>
            <p:cNvSpPr txBox="1"/>
            <p:nvPr/>
          </p:nvSpPr>
          <p:spPr>
            <a:xfrm>
              <a:off x="7028797" y="3927375"/>
              <a:ext cx="1208664" cy="2821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/>
            <a:p>
              <a:pPr algn="ctr">
                <a:defRPr sz="3000" b="1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 sz="1500" dirty="0"/>
                <a:t>Action Param  </a:t>
              </a:r>
              <a:endParaRPr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43948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9" grpId="0" animBg="1" advAuto="0"/>
      <p:bldP spid="72" grpId="0" animBg="1" advAuto="0"/>
      <p:bldP spid="75" grpId="0" animBg="1" advAuto="0"/>
      <p:bldP spid="78" grpId="0" animBg="1" advAuto="0"/>
      <p:bldP spid="81" grpId="0" animBg="1" advAuto="0"/>
      <p:bldP spid="84" grpId="0" animBg="1" advAuto="0"/>
      <p:bldP spid="87" grpId="0" animBg="1" advAuto="0"/>
      <p:bldP spid="90" grpId="0" animBg="1" advAuto="0"/>
      <p:bldP spid="99" grpId="0" animBg="1"/>
      <p:bldP spid="107" grpId="0" animBg="1"/>
      <p:bldP spid="108" grpId="0" animBg="1"/>
      <p:bldP spid="109" grpId="0" animBg="1"/>
      <p:bldP spid="1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5E4A34-601B-6D40-B7AF-2B727AD3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Evaluating Mobile UI Agents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E38F3406-FCFF-A34E-A5E6-1C208B915588}"/>
              </a:ext>
            </a:extLst>
          </p:cNvPr>
          <p:cNvSpPr txBox="1"/>
          <p:nvPr/>
        </p:nvSpPr>
        <p:spPr>
          <a:xfrm>
            <a:off x="189567" y="1037984"/>
            <a:ext cx="3890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 Execution Traces</a:t>
            </a:r>
          </a:p>
        </p:txBody>
      </p:sp>
      <p:pic>
        <p:nvPicPr>
          <p:cNvPr id="20" name="Picture 2" descr="Picture 2">
            <a:extLst>
              <a:ext uri="{FF2B5EF4-FFF2-40B4-BE49-F238E27FC236}">
                <a16:creationId xmlns:a16="http://schemas.microsoft.com/office/drawing/2014/main" id="{6918245D-C588-2741-8250-9EC5552EE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40" y="1470951"/>
            <a:ext cx="991945" cy="2149213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22" name="Picture 9" descr="Picture 9">
            <a:extLst>
              <a:ext uri="{FF2B5EF4-FFF2-40B4-BE49-F238E27FC236}">
                <a16:creationId xmlns:a16="http://schemas.microsoft.com/office/drawing/2014/main" id="{EEFA1462-0F74-A74A-B9C0-B4DD61E54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084" y="1482018"/>
            <a:ext cx="991945" cy="2149213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25" name="Picture 14" descr="Picture 14">
            <a:extLst>
              <a:ext uri="{FF2B5EF4-FFF2-40B4-BE49-F238E27FC236}">
                <a16:creationId xmlns:a16="http://schemas.microsoft.com/office/drawing/2014/main" id="{E4C6DA70-61D2-0A46-8611-CED71FFF7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602" y="1473603"/>
            <a:ext cx="991945" cy="214921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30" name="Picture 17" descr="Picture 17">
            <a:extLst>
              <a:ext uri="{FF2B5EF4-FFF2-40B4-BE49-F238E27FC236}">
                <a16:creationId xmlns:a16="http://schemas.microsoft.com/office/drawing/2014/main" id="{2F0C2B25-5FF4-AB4C-B545-612615E97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307" y="1468296"/>
            <a:ext cx="991945" cy="2149215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32" name="Picture 30" descr="Picture 30">
            <a:extLst>
              <a:ext uri="{FF2B5EF4-FFF2-40B4-BE49-F238E27FC236}">
                <a16:creationId xmlns:a16="http://schemas.microsoft.com/office/drawing/2014/main" id="{F95BB88F-570A-6344-9B3D-C7EEFB73C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7539" y="1463101"/>
            <a:ext cx="991945" cy="2149215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grpSp>
        <p:nvGrpSpPr>
          <p:cNvPr id="43" name="Action">
            <a:extLst>
              <a:ext uri="{FF2B5EF4-FFF2-40B4-BE49-F238E27FC236}">
                <a16:creationId xmlns:a16="http://schemas.microsoft.com/office/drawing/2014/main" id="{35C0A3E0-2622-704E-B8BB-A98D711C15F5}"/>
              </a:ext>
            </a:extLst>
          </p:cNvPr>
          <p:cNvGrpSpPr/>
          <p:nvPr/>
        </p:nvGrpSpPr>
        <p:grpSpPr>
          <a:xfrm>
            <a:off x="4194261" y="2064160"/>
            <a:ext cx="933917" cy="403200"/>
            <a:chOff x="0" y="0"/>
            <a:chExt cx="2199433" cy="952591"/>
          </a:xfrm>
        </p:grpSpPr>
        <p:sp>
          <p:nvSpPr>
            <p:cNvPr id="44" name="Action">
              <a:extLst>
                <a:ext uri="{FF2B5EF4-FFF2-40B4-BE49-F238E27FC236}">
                  <a16:creationId xmlns:a16="http://schemas.microsoft.com/office/drawing/2014/main" id="{B3B2DFC7-F7FD-DC47-8183-C21A6A1D4EAF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45" name="Action Action" descr="Action Action">
              <a:extLst>
                <a:ext uri="{FF2B5EF4-FFF2-40B4-BE49-F238E27FC236}">
                  <a16:creationId xmlns:a16="http://schemas.microsoft.com/office/drawing/2014/main" id="{22D56F90-F84C-254E-90E1-67B85D435011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46" name="Action">
            <a:extLst>
              <a:ext uri="{FF2B5EF4-FFF2-40B4-BE49-F238E27FC236}">
                <a16:creationId xmlns:a16="http://schemas.microsoft.com/office/drawing/2014/main" id="{D056D1B2-3EB3-4640-8C9C-157617255637}"/>
              </a:ext>
            </a:extLst>
          </p:cNvPr>
          <p:cNvGrpSpPr/>
          <p:nvPr/>
        </p:nvGrpSpPr>
        <p:grpSpPr>
          <a:xfrm>
            <a:off x="5709722" y="2064159"/>
            <a:ext cx="933917" cy="403200"/>
            <a:chOff x="0" y="0"/>
            <a:chExt cx="2199433" cy="952591"/>
          </a:xfrm>
        </p:grpSpPr>
        <p:sp>
          <p:nvSpPr>
            <p:cNvPr id="47" name="Action">
              <a:extLst>
                <a:ext uri="{FF2B5EF4-FFF2-40B4-BE49-F238E27FC236}">
                  <a16:creationId xmlns:a16="http://schemas.microsoft.com/office/drawing/2014/main" id="{531804FA-A1CC-9C45-A47F-012E0000891D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48" name="Action Action" descr="Action Action">
              <a:extLst>
                <a:ext uri="{FF2B5EF4-FFF2-40B4-BE49-F238E27FC236}">
                  <a16:creationId xmlns:a16="http://schemas.microsoft.com/office/drawing/2014/main" id="{F6FE3F80-3442-F740-B987-E945F996B5F3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49" name="Action">
            <a:extLst>
              <a:ext uri="{FF2B5EF4-FFF2-40B4-BE49-F238E27FC236}">
                <a16:creationId xmlns:a16="http://schemas.microsoft.com/office/drawing/2014/main" id="{A195BA52-FE35-9241-AE13-B4984B265451}"/>
              </a:ext>
            </a:extLst>
          </p:cNvPr>
          <p:cNvGrpSpPr/>
          <p:nvPr/>
        </p:nvGrpSpPr>
        <p:grpSpPr>
          <a:xfrm>
            <a:off x="7220560" y="2064158"/>
            <a:ext cx="933918" cy="403200"/>
            <a:chOff x="0" y="0"/>
            <a:chExt cx="2199433" cy="952591"/>
          </a:xfrm>
        </p:grpSpPr>
        <p:sp>
          <p:nvSpPr>
            <p:cNvPr id="50" name="Action">
              <a:extLst>
                <a:ext uri="{FF2B5EF4-FFF2-40B4-BE49-F238E27FC236}">
                  <a16:creationId xmlns:a16="http://schemas.microsoft.com/office/drawing/2014/main" id="{E1544D70-CDB3-8241-A12C-6C0662061C91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51" name="Action Action" descr="Action Action">
              <a:extLst>
                <a:ext uri="{FF2B5EF4-FFF2-40B4-BE49-F238E27FC236}">
                  <a16:creationId xmlns:a16="http://schemas.microsoft.com/office/drawing/2014/main" id="{FB8F7CF2-D101-BD4D-A528-D71CF1DA0C6F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52" name="Action">
            <a:extLst>
              <a:ext uri="{FF2B5EF4-FFF2-40B4-BE49-F238E27FC236}">
                <a16:creationId xmlns:a16="http://schemas.microsoft.com/office/drawing/2014/main" id="{834E871E-0F4D-8841-B932-56A38B865093}"/>
              </a:ext>
            </a:extLst>
          </p:cNvPr>
          <p:cNvGrpSpPr/>
          <p:nvPr/>
        </p:nvGrpSpPr>
        <p:grpSpPr>
          <a:xfrm>
            <a:off x="8740644" y="2064157"/>
            <a:ext cx="933917" cy="403200"/>
            <a:chOff x="0" y="0"/>
            <a:chExt cx="2199433" cy="952591"/>
          </a:xfrm>
        </p:grpSpPr>
        <p:sp>
          <p:nvSpPr>
            <p:cNvPr id="53" name="Action">
              <a:extLst>
                <a:ext uri="{FF2B5EF4-FFF2-40B4-BE49-F238E27FC236}">
                  <a16:creationId xmlns:a16="http://schemas.microsoft.com/office/drawing/2014/main" id="{A1BC2846-3D14-8C47-A951-F8ED38F6152F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54" name="Action Action" descr="Action Action">
              <a:extLst>
                <a:ext uri="{FF2B5EF4-FFF2-40B4-BE49-F238E27FC236}">
                  <a16:creationId xmlns:a16="http://schemas.microsoft.com/office/drawing/2014/main" id="{10174771-3883-2B43-ADD9-510E2976AD78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55" name="Action">
            <a:extLst>
              <a:ext uri="{FF2B5EF4-FFF2-40B4-BE49-F238E27FC236}">
                <a16:creationId xmlns:a16="http://schemas.microsoft.com/office/drawing/2014/main" id="{0545A893-634B-8545-ADE5-83E46D2FD5D4}"/>
              </a:ext>
            </a:extLst>
          </p:cNvPr>
          <p:cNvGrpSpPr/>
          <p:nvPr/>
        </p:nvGrpSpPr>
        <p:grpSpPr>
          <a:xfrm>
            <a:off x="10256105" y="2064156"/>
            <a:ext cx="933918" cy="403200"/>
            <a:chOff x="0" y="0"/>
            <a:chExt cx="2199433" cy="952591"/>
          </a:xfrm>
        </p:grpSpPr>
        <p:sp>
          <p:nvSpPr>
            <p:cNvPr id="56" name="Action">
              <a:extLst>
                <a:ext uri="{FF2B5EF4-FFF2-40B4-BE49-F238E27FC236}">
                  <a16:creationId xmlns:a16="http://schemas.microsoft.com/office/drawing/2014/main" id="{CC67C75D-6927-384C-B055-68CCA7635D57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57" name="Action Action" descr="Action Action">
              <a:extLst>
                <a:ext uri="{FF2B5EF4-FFF2-40B4-BE49-F238E27FC236}">
                  <a16:creationId xmlns:a16="http://schemas.microsoft.com/office/drawing/2014/main" id="{BE4F682B-A27D-8F40-9ADF-5ED2B9594026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sp>
        <p:nvSpPr>
          <p:cNvPr id="60" name="TextBox 1">
            <a:extLst>
              <a:ext uri="{FF2B5EF4-FFF2-40B4-BE49-F238E27FC236}">
                <a16:creationId xmlns:a16="http://schemas.microsoft.com/office/drawing/2014/main" id="{B352792E-79E4-D342-BFD0-A4E3C24C1BF0}"/>
              </a:ext>
            </a:extLst>
          </p:cNvPr>
          <p:cNvSpPr txBox="1"/>
          <p:nvPr/>
        </p:nvSpPr>
        <p:spPr>
          <a:xfrm>
            <a:off x="52118" y="3791080"/>
            <a:ext cx="3890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Ground-truth</a:t>
            </a:r>
            <a:r>
              <a:rPr lang="zh-CN" alt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UI</a:t>
            </a:r>
            <a:r>
              <a:rPr lang="zh-CN" alt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Traces in Static Datasets</a:t>
            </a:r>
            <a:endParaRPr lang="en-CN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212ED-E649-5741-AD00-A789F795A3FD}"/>
              </a:ext>
            </a:extLst>
          </p:cNvPr>
          <p:cNvSpPr/>
          <p:nvPr/>
        </p:nvSpPr>
        <p:spPr>
          <a:xfrm>
            <a:off x="273820" y="6404379"/>
            <a:ext cx="11644360" cy="27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D883F0-08D8-1144-85E3-16CC46FF74C8}"/>
              </a:ext>
            </a:extLst>
          </p:cNvPr>
          <p:cNvGrpSpPr/>
          <p:nvPr/>
        </p:nvGrpSpPr>
        <p:grpSpPr>
          <a:xfrm>
            <a:off x="646535" y="4507381"/>
            <a:ext cx="2701544" cy="2168130"/>
            <a:chOff x="707940" y="4498966"/>
            <a:chExt cx="2701544" cy="2168130"/>
          </a:xfrm>
        </p:grpSpPr>
        <p:pic>
          <p:nvPicPr>
            <p:cNvPr id="61" name="Picture 2" descr="Picture 2">
              <a:extLst>
                <a:ext uri="{FF2B5EF4-FFF2-40B4-BE49-F238E27FC236}">
                  <a16:creationId xmlns:a16="http://schemas.microsoft.com/office/drawing/2014/main" id="{CE8A7C16-6AFB-DB4E-81EA-914AEBA5F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940" y="4506816"/>
              <a:ext cx="991945" cy="2149213"/>
            </a:xfrm>
            <a:prstGeom prst="rect">
              <a:avLst/>
            </a:prstGeom>
            <a:ln w="12700">
              <a:miter lim="400000"/>
            </a:ln>
            <a:effectLst>
              <a:outerShdw blurRad="50800" dist="63500" dir="27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2" name="Picture 9" descr="Picture 9">
              <a:extLst>
                <a:ext uri="{FF2B5EF4-FFF2-40B4-BE49-F238E27FC236}">
                  <a16:creationId xmlns:a16="http://schemas.microsoft.com/office/drawing/2014/main" id="{9AA221A9-0F27-614F-AC79-E7025A136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2084" y="4517883"/>
              <a:ext cx="991945" cy="2149213"/>
            </a:xfrm>
            <a:prstGeom prst="rect">
              <a:avLst/>
            </a:prstGeom>
            <a:ln w="12700">
              <a:miter lim="400000"/>
            </a:ln>
            <a:effectLst>
              <a:outerShdw blurRad="50800" dist="63500" dir="27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6" name="Picture 14" descr="Picture 14">
              <a:extLst>
                <a:ext uri="{FF2B5EF4-FFF2-40B4-BE49-F238E27FC236}">
                  <a16:creationId xmlns:a16="http://schemas.microsoft.com/office/drawing/2014/main" id="{9BCB2088-EB02-EC4D-ACB4-B0B6F49A9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5602" y="4509468"/>
              <a:ext cx="991945" cy="2149216"/>
            </a:xfrm>
            <a:prstGeom prst="rect">
              <a:avLst/>
            </a:prstGeom>
            <a:ln w="12700">
              <a:miter lim="400000"/>
            </a:ln>
            <a:effectLst>
              <a:outerShdw blurRad="50800" dist="63500" dir="27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7" name="Picture 17" descr="Picture 17">
              <a:extLst>
                <a:ext uri="{FF2B5EF4-FFF2-40B4-BE49-F238E27FC236}">
                  <a16:creationId xmlns:a16="http://schemas.microsoft.com/office/drawing/2014/main" id="{00D8C17E-E99D-9342-8232-691ED304D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97307" y="4504161"/>
              <a:ext cx="991945" cy="2149215"/>
            </a:xfrm>
            <a:prstGeom prst="rect">
              <a:avLst/>
            </a:prstGeom>
            <a:ln w="12700">
              <a:miter lim="400000"/>
            </a:ln>
            <a:effectLst>
              <a:outerShdw blurRad="50800" dist="63500" dir="27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8" name="Picture 30" descr="Picture 30">
              <a:extLst>
                <a:ext uri="{FF2B5EF4-FFF2-40B4-BE49-F238E27FC236}">
                  <a16:creationId xmlns:a16="http://schemas.microsoft.com/office/drawing/2014/main" id="{AF64C9B6-6921-D049-A65B-BCCF55F3F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17539" y="4498966"/>
              <a:ext cx="991945" cy="2149215"/>
            </a:xfrm>
            <a:prstGeom prst="rect">
              <a:avLst/>
            </a:prstGeom>
            <a:ln w="12700">
              <a:miter lim="400000"/>
            </a:ln>
            <a:effectLst>
              <a:outerShdw blurRad="50800" dist="63500" dir="2700000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69" name="Action">
            <a:extLst>
              <a:ext uri="{FF2B5EF4-FFF2-40B4-BE49-F238E27FC236}">
                <a16:creationId xmlns:a16="http://schemas.microsoft.com/office/drawing/2014/main" id="{0ED2579E-8DFD-344F-8A36-79BB244D3966}"/>
              </a:ext>
            </a:extLst>
          </p:cNvPr>
          <p:cNvGrpSpPr/>
          <p:nvPr/>
        </p:nvGrpSpPr>
        <p:grpSpPr>
          <a:xfrm>
            <a:off x="4108751" y="5265284"/>
            <a:ext cx="933918" cy="400110"/>
            <a:chOff x="0" y="0"/>
            <a:chExt cx="2199433" cy="952591"/>
          </a:xfrm>
        </p:grpSpPr>
        <p:sp>
          <p:nvSpPr>
            <p:cNvPr id="70" name="Action">
              <a:extLst>
                <a:ext uri="{FF2B5EF4-FFF2-40B4-BE49-F238E27FC236}">
                  <a16:creationId xmlns:a16="http://schemas.microsoft.com/office/drawing/2014/main" id="{3E46D530-9C63-A149-9AC8-07651069BCFA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D5D5D5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71" name="Action Action" descr="Action Action">
              <a:extLst>
                <a:ext uri="{FF2B5EF4-FFF2-40B4-BE49-F238E27FC236}">
                  <a16:creationId xmlns:a16="http://schemas.microsoft.com/office/drawing/2014/main" id="{D5C48EC5-518B-5D45-BF36-BD1D1D01DFC1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72" name="Action">
            <a:extLst>
              <a:ext uri="{FF2B5EF4-FFF2-40B4-BE49-F238E27FC236}">
                <a16:creationId xmlns:a16="http://schemas.microsoft.com/office/drawing/2014/main" id="{BF3E408A-AB2F-5A41-B66A-3BEF788A1556}"/>
              </a:ext>
            </a:extLst>
          </p:cNvPr>
          <p:cNvGrpSpPr/>
          <p:nvPr/>
        </p:nvGrpSpPr>
        <p:grpSpPr>
          <a:xfrm>
            <a:off x="5672744" y="5264217"/>
            <a:ext cx="933918" cy="400110"/>
            <a:chOff x="0" y="0"/>
            <a:chExt cx="2199433" cy="952591"/>
          </a:xfrm>
        </p:grpSpPr>
        <p:sp>
          <p:nvSpPr>
            <p:cNvPr id="73" name="Action">
              <a:extLst>
                <a:ext uri="{FF2B5EF4-FFF2-40B4-BE49-F238E27FC236}">
                  <a16:creationId xmlns:a16="http://schemas.microsoft.com/office/drawing/2014/main" id="{A2EDBB6D-C3FD-1641-A727-9FD3EA948ED1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D5D5D5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74" name="Action Action" descr="Action Action">
              <a:extLst>
                <a:ext uri="{FF2B5EF4-FFF2-40B4-BE49-F238E27FC236}">
                  <a16:creationId xmlns:a16="http://schemas.microsoft.com/office/drawing/2014/main" id="{DF9C4E8C-8D3D-4645-AB9F-4F803E2088E7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75" name="Action">
            <a:extLst>
              <a:ext uri="{FF2B5EF4-FFF2-40B4-BE49-F238E27FC236}">
                <a16:creationId xmlns:a16="http://schemas.microsoft.com/office/drawing/2014/main" id="{85FCB01A-F5C1-1D44-BAEF-866DBE0569B6}"/>
              </a:ext>
            </a:extLst>
          </p:cNvPr>
          <p:cNvGrpSpPr/>
          <p:nvPr/>
        </p:nvGrpSpPr>
        <p:grpSpPr>
          <a:xfrm>
            <a:off x="7236737" y="5264217"/>
            <a:ext cx="933918" cy="400110"/>
            <a:chOff x="0" y="0"/>
            <a:chExt cx="2199433" cy="952591"/>
          </a:xfrm>
        </p:grpSpPr>
        <p:sp>
          <p:nvSpPr>
            <p:cNvPr id="76" name="Action">
              <a:extLst>
                <a:ext uri="{FF2B5EF4-FFF2-40B4-BE49-F238E27FC236}">
                  <a16:creationId xmlns:a16="http://schemas.microsoft.com/office/drawing/2014/main" id="{5A45C4DF-4F12-8544-B45E-67D2B3B8223B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D5D5D5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77" name="Action Action" descr="Action Action">
              <a:extLst>
                <a:ext uri="{FF2B5EF4-FFF2-40B4-BE49-F238E27FC236}">
                  <a16:creationId xmlns:a16="http://schemas.microsoft.com/office/drawing/2014/main" id="{16D1D0E3-B05B-7B45-8CD8-9E6B9A1D5430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78" name="Action">
            <a:extLst>
              <a:ext uri="{FF2B5EF4-FFF2-40B4-BE49-F238E27FC236}">
                <a16:creationId xmlns:a16="http://schemas.microsoft.com/office/drawing/2014/main" id="{7A00A1FC-35AD-544A-9BC6-C1928918C3C0}"/>
              </a:ext>
            </a:extLst>
          </p:cNvPr>
          <p:cNvGrpSpPr/>
          <p:nvPr/>
        </p:nvGrpSpPr>
        <p:grpSpPr>
          <a:xfrm>
            <a:off x="8722195" y="5251618"/>
            <a:ext cx="933918" cy="400110"/>
            <a:chOff x="0" y="0"/>
            <a:chExt cx="2199433" cy="952591"/>
          </a:xfrm>
        </p:grpSpPr>
        <p:sp>
          <p:nvSpPr>
            <p:cNvPr id="79" name="Action">
              <a:extLst>
                <a:ext uri="{FF2B5EF4-FFF2-40B4-BE49-F238E27FC236}">
                  <a16:creationId xmlns:a16="http://schemas.microsoft.com/office/drawing/2014/main" id="{77702648-E999-6943-80AA-D6D4E6485D78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D5D5D5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80" name="Action Action" descr="Action Action">
              <a:extLst>
                <a:ext uri="{FF2B5EF4-FFF2-40B4-BE49-F238E27FC236}">
                  <a16:creationId xmlns:a16="http://schemas.microsoft.com/office/drawing/2014/main" id="{03E989E3-40FF-9840-92DA-42984B4372F2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81" name="Action">
            <a:extLst>
              <a:ext uri="{FF2B5EF4-FFF2-40B4-BE49-F238E27FC236}">
                <a16:creationId xmlns:a16="http://schemas.microsoft.com/office/drawing/2014/main" id="{5F6984B1-3CBA-5649-8350-BF5CB69ADF1F}"/>
              </a:ext>
            </a:extLst>
          </p:cNvPr>
          <p:cNvGrpSpPr/>
          <p:nvPr/>
        </p:nvGrpSpPr>
        <p:grpSpPr>
          <a:xfrm>
            <a:off x="10202950" y="5262219"/>
            <a:ext cx="933918" cy="400110"/>
            <a:chOff x="0" y="0"/>
            <a:chExt cx="2199433" cy="952591"/>
          </a:xfrm>
        </p:grpSpPr>
        <p:sp>
          <p:nvSpPr>
            <p:cNvPr id="82" name="Action">
              <a:extLst>
                <a:ext uri="{FF2B5EF4-FFF2-40B4-BE49-F238E27FC236}">
                  <a16:creationId xmlns:a16="http://schemas.microsoft.com/office/drawing/2014/main" id="{464915D3-A72E-554B-A002-88259B19D160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D5D5D5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83" name="Action Action" descr="Action Action">
              <a:extLst>
                <a:ext uri="{FF2B5EF4-FFF2-40B4-BE49-F238E27FC236}">
                  <a16:creationId xmlns:a16="http://schemas.microsoft.com/office/drawing/2014/main" id="{0AA908A8-66BB-B64A-93D2-9EE7E22343D0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84" name="Action">
            <a:extLst>
              <a:ext uri="{FF2B5EF4-FFF2-40B4-BE49-F238E27FC236}">
                <a16:creationId xmlns:a16="http://schemas.microsoft.com/office/drawing/2014/main" id="{1F11FB74-657F-F546-B263-C10BBB3CAEEF}"/>
              </a:ext>
            </a:extLst>
          </p:cNvPr>
          <p:cNvGrpSpPr/>
          <p:nvPr/>
        </p:nvGrpSpPr>
        <p:grpSpPr>
          <a:xfrm>
            <a:off x="4108751" y="5960693"/>
            <a:ext cx="933918" cy="400110"/>
            <a:chOff x="0" y="0"/>
            <a:chExt cx="2199433" cy="952591"/>
          </a:xfrm>
        </p:grpSpPr>
        <p:sp>
          <p:nvSpPr>
            <p:cNvPr id="85" name="Action">
              <a:extLst>
                <a:ext uri="{FF2B5EF4-FFF2-40B4-BE49-F238E27FC236}">
                  <a16:creationId xmlns:a16="http://schemas.microsoft.com/office/drawing/2014/main" id="{EC469914-F34B-2B40-BFC2-7F7349C10C29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D5D5D5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86" name="Action Action" descr="Action Action">
              <a:extLst>
                <a:ext uri="{FF2B5EF4-FFF2-40B4-BE49-F238E27FC236}">
                  <a16:creationId xmlns:a16="http://schemas.microsoft.com/office/drawing/2014/main" id="{C1341086-78CF-DC40-ACFA-9A79618CBE95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87" name="Action">
            <a:extLst>
              <a:ext uri="{FF2B5EF4-FFF2-40B4-BE49-F238E27FC236}">
                <a16:creationId xmlns:a16="http://schemas.microsoft.com/office/drawing/2014/main" id="{4AE69A94-2223-394F-8D05-19C11724392D}"/>
              </a:ext>
            </a:extLst>
          </p:cNvPr>
          <p:cNvGrpSpPr/>
          <p:nvPr/>
        </p:nvGrpSpPr>
        <p:grpSpPr>
          <a:xfrm>
            <a:off x="5673041" y="5982481"/>
            <a:ext cx="933918" cy="400110"/>
            <a:chOff x="0" y="0"/>
            <a:chExt cx="2199433" cy="952591"/>
          </a:xfrm>
        </p:grpSpPr>
        <p:sp>
          <p:nvSpPr>
            <p:cNvPr id="88" name="Action">
              <a:extLst>
                <a:ext uri="{FF2B5EF4-FFF2-40B4-BE49-F238E27FC236}">
                  <a16:creationId xmlns:a16="http://schemas.microsoft.com/office/drawing/2014/main" id="{D3DAF326-69E9-AD4F-AC16-D9A30CF03710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D5D5D5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89" name="Action Action" descr="Action Action">
              <a:extLst>
                <a:ext uri="{FF2B5EF4-FFF2-40B4-BE49-F238E27FC236}">
                  <a16:creationId xmlns:a16="http://schemas.microsoft.com/office/drawing/2014/main" id="{692A13AB-FA03-0C44-BE84-ED62B46FE2C5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grpSp>
        <p:nvGrpSpPr>
          <p:cNvPr id="90" name="Action">
            <a:extLst>
              <a:ext uri="{FF2B5EF4-FFF2-40B4-BE49-F238E27FC236}">
                <a16:creationId xmlns:a16="http://schemas.microsoft.com/office/drawing/2014/main" id="{8D7C4844-1AA2-1941-A51D-7969649D13C1}"/>
              </a:ext>
            </a:extLst>
          </p:cNvPr>
          <p:cNvGrpSpPr/>
          <p:nvPr/>
        </p:nvGrpSpPr>
        <p:grpSpPr>
          <a:xfrm>
            <a:off x="7236737" y="5993375"/>
            <a:ext cx="933918" cy="400110"/>
            <a:chOff x="0" y="0"/>
            <a:chExt cx="2199433" cy="952591"/>
          </a:xfrm>
        </p:grpSpPr>
        <p:sp>
          <p:nvSpPr>
            <p:cNvPr id="91" name="Action">
              <a:extLst>
                <a:ext uri="{FF2B5EF4-FFF2-40B4-BE49-F238E27FC236}">
                  <a16:creationId xmlns:a16="http://schemas.microsoft.com/office/drawing/2014/main" id="{9113887C-728B-D244-AA26-604669303754}"/>
                </a:ext>
              </a:extLst>
            </p:cNvPr>
            <p:cNvSpPr/>
            <p:nvPr/>
          </p:nvSpPr>
          <p:spPr>
            <a:xfrm>
              <a:off x="38100" y="38100"/>
              <a:ext cx="2123234" cy="876392"/>
            </a:xfrm>
            <a:prstGeom prst="roundRect">
              <a:avLst>
                <a:gd name="adj" fmla="val 17985"/>
              </a:avLst>
            </a:prstGeom>
            <a:solidFill>
              <a:srgbClr val="D5D5D5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600"/>
                <a:t>Action</a:t>
              </a:r>
            </a:p>
          </p:txBody>
        </p:sp>
        <p:pic>
          <p:nvPicPr>
            <p:cNvPr id="92" name="Action Action" descr="Action Action">
              <a:extLst>
                <a:ext uri="{FF2B5EF4-FFF2-40B4-BE49-F238E27FC236}">
                  <a16:creationId xmlns:a16="http://schemas.microsoft.com/office/drawing/2014/main" id="{D0048619-6833-CB4B-97E3-A0078DDEBBE4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2199434" cy="952592"/>
            </a:xfrm>
            <a:prstGeom prst="rect">
              <a:avLst/>
            </a:prstGeom>
            <a:effectLst/>
          </p:spPr>
        </p:pic>
      </p:grpSp>
      <p:pic>
        <p:nvPicPr>
          <p:cNvPr id="93" name="线条 线条" descr="线条 线条">
            <a:extLst>
              <a:ext uri="{FF2B5EF4-FFF2-40B4-BE49-F238E27FC236}">
                <a16:creationId xmlns:a16="http://schemas.microsoft.com/office/drawing/2014/main" id="{CF9375BB-2DBA-BA47-8DE0-0C115168E471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148481" y="2836223"/>
            <a:ext cx="972000" cy="228953"/>
          </a:xfrm>
          <a:prstGeom prst="rect">
            <a:avLst/>
          </a:prstGeom>
        </p:spPr>
      </p:pic>
      <p:pic>
        <p:nvPicPr>
          <p:cNvPr id="94" name="线条 线条" descr="线条 线条">
            <a:extLst>
              <a:ext uri="{FF2B5EF4-FFF2-40B4-BE49-F238E27FC236}">
                <a16:creationId xmlns:a16="http://schemas.microsoft.com/office/drawing/2014/main" id="{CE0CA441-CE11-F641-9777-02DB37A0763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4125368" y="4660674"/>
            <a:ext cx="972000" cy="228952"/>
          </a:xfrm>
          <a:prstGeom prst="rect">
            <a:avLst/>
          </a:prstGeom>
        </p:spPr>
      </p:pic>
      <p:pic>
        <p:nvPicPr>
          <p:cNvPr id="97" name="线条 线条" descr="线条 线条">
            <a:extLst>
              <a:ext uri="{FF2B5EF4-FFF2-40B4-BE49-F238E27FC236}">
                <a16:creationId xmlns:a16="http://schemas.microsoft.com/office/drawing/2014/main" id="{B3F68B31-76E0-9E42-8DCA-FC4C0291739D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672191" y="2826682"/>
            <a:ext cx="972000" cy="228953"/>
          </a:xfrm>
          <a:prstGeom prst="rect">
            <a:avLst/>
          </a:prstGeom>
        </p:spPr>
      </p:pic>
      <p:pic>
        <p:nvPicPr>
          <p:cNvPr id="98" name="线条 线条" descr="线条 线条">
            <a:extLst>
              <a:ext uri="{FF2B5EF4-FFF2-40B4-BE49-F238E27FC236}">
                <a16:creationId xmlns:a16="http://schemas.microsoft.com/office/drawing/2014/main" id="{EDF020F2-AA34-F54F-A121-D75ED7C2F9E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5666576" y="4677746"/>
            <a:ext cx="972000" cy="228952"/>
          </a:xfrm>
          <a:prstGeom prst="rect">
            <a:avLst/>
          </a:prstGeom>
        </p:spPr>
      </p:pic>
      <p:sp>
        <p:nvSpPr>
          <p:cNvPr id="99" name="Type ✅">
            <a:extLst>
              <a:ext uri="{FF2B5EF4-FFF2-40B4-BE49-F238E27FC236}">
                <a16:creationId xmlns:a16="http://schemas.microsoft.com/office/drawing/2014/main" id="{C54A1774-8121-BE41-AFE7-862C12218190}"/>
              </a:ext>
            </a:extLst>
          </p:cNvPr>
          <p:cNvSpPr txBox="1"/>
          <p:nvPr/>
        </p:nvSpPr>
        <p:spPr>
          <a:xfrm>
            <a:off x="4105936" y="3604961"/>
            <a:ext cx="1226682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0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1500" dirty="0"/>
              <a:t>Action </a:t>
            </a:r>
            <a:r>
              <a:rPr sz="1500" dirty="0"/>
              <a:t>Type ✅</a:t>
            </a:r>
          </a:p>
        </p:txBody>
      </p:sp>
      <p:pic>
        <p:nvPicPr>
          <p:cNvPr id="101" name="线条 线条" descr="线条 线条">
            <a:extLst>
              <a:ext uri="{FF2B5EF4-FFF2-40B4-BE49-F238E27FC236}">
                <a16:creationId xmlns:a16="http://schemas.microsoft.com/office/drawing/2014/main" id="{D41C2685-AC7C-C743-B94D-BD5A40EC8A83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198908" y="2849776"/>
            <a:ext cx="972000" cy="228952"/>
          </a:xfrm>
          <a:prstGeom prst="rect">
            <a:avLst/>
          </a:prstGeom>
        </p:spPr>
      </p:pic>
      <p:pic>
        <p:nvPicPr>
          <p:cNvPr id="102" name="线条 线条" descr="线条 线条">
            <a:extLst>
              <a:ext uri="{FF2B5EF4-FFF2-40B4-BE49-F238E27FC236}">
                <a16:creationId xmlns:a16="http://schemas.microsoft.com/office/drawing/2014/main" id="{1A55E8C4-BDF1-B94F-B8FC-9B088135AB8A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7198908" y="4660674"/>
            <a:ext cx="972000" cy="228952"/>
          </a:xfrm>
          <a:prstGeom prst="rect">
            <a:avLst/>
          </a:prstGeom>
        </p:spPr>
      </p:pic>
      <p:sp>
        <p:nvSpPr>
          <p:cNvPr id="107" name="Type ✅">
            <a:extLst>
              <a:ext uri="{FF2B5EF4-FFF2-40B4-BE49-F238E27FC236}">
                <a16:creationId xmlns:a16="http://schemas.microsoft.com/office/drawing/2014/main" id="{6919714C-F25C-3E46-B5A2-F018907D3EB4}"/>
              </a:ext>
            </a:extLst>
          </p:cNvPr>
          <p:cNvSpPr txBox="1"/>
          <p:nvPr/>
        </p:nvSpPr>
        <p:spPr>
          <a:xfrm>
            <a:off x="4048404" y="3922697"/>
            <a:ext cx="1357744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0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1500" dirty="0"/>
              <a:t>Action Param</a:t>
            </a:r>
            <a:r>
              <a:rPr sz="1500" dirty="0"/>
              <a:t> ✅</a:t>
            </a:r>
          </a:p>
        </p:txBody>
      </p:sp>
      <p:sp>
        <p:nvSpPr>
          <p:cNvPr id="108" name="Type ✅">
            <a:extLst>
              <a:ext uri="{FF2B5EF4-FFF2-40B4-BE49-F238E27FC236}">
                <a16:creationId xmlns:a16="http://schemas.microsoft.com/office/drawing/2014/main" id="{E5242000-6D61-3541-98BE-825CE783ED72}"/>
              </a:ext>
            </a:extLst>
          </p:cNvPr>
          <p:cNvSpPr txBox="1"/>
          <p:nvPr/>
        </p:nvSpPr>
        <p:spPr>
          <a:xfrm>
            <a:off x="5620153" y="3612316"/>
            <a:ext cx="1226682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0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1500" dirty="0"/>
              <a:t>Action </a:t>
            </a:r>
            <a:r>
              <a:rPr sz="1500" dirty="0"/>
              <a:t>Type ✅</a:t>
            </a:r>
          </a:p>
        </p:txBody>
      </p:sp>
      <p:sp>
        <p:nvSpPr>
          <p:cNvPr id="109" name="Type ✅">
            <a:extLst>
              <a:ext uri="{FF2B5EF4-FFF2-40B4-BE49-F238E27FC236}">
                <a16:creationId xmlns:a16="http://schemas.microsoft.com/office/drawing/2014/main" id="{E9A429F8-2A59-1C4C-A3BD-4D87C13E4DA3}"/>
              </a:ext>
            </a:extLst>
          </p:cNvPr>
          <p:cNvSpPr txBox="1"/>
          <p:nvPr/>
        </p:nvSpPr>
        <p:spPr>
          <a:xfrm>
            <a:off x="5562621" y="3930052"/>
            <a:ext cx="1357744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0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1500" dirty="0"/>
              <a:t>Action Param</a:t>
            </a:r>
            <a:r>
              <a:rPr sz="1500" dirty="0"/>
              <a:t> ✅</a:t>
            </a:r>
          </a:p>
        </p:txBody>
      </p:sp>
      <p:sp>
        <p:nvSpPr>
          <p:cNvPr id="110" name="Type ✅">
            <a:extLst>
              <a:ext uri="{FF2B5EF4-FFF2-40B4-BE49-F238E27FC236}">
                <a16:creationId xmlns:a16="http://schemas.microsoft.com/office/drawing/2014/main" id="{D215E61D-F499-334F-8F9A-9551F231B95D}"/>
              </a:ext>
            </a:extLst>
          </p:cNvPr>
          <p:cNvSpPr txBox="1"/>
          <p:nvPr/>
        </p:nvSpPr>
        <p:spPr>
          <a:xfrm>
            <a:off x="7158270" y="3601670"/>
            <a:ext cx="1226682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0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1500" dirty="0"/>
              <a:t>Action </a:t>
            </a:r>
            <a:r>
              <a:rPr sz="1500" dirty="0"/>
              <a:t>Type ✅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6AA3C1-5849-F444-B7B0-7857E7E25798}"/>
              </a:ext>
            </a:extLst>
          </p:cNvPr>
          <p:cNvGrpSpPr/>
          <p:nvPr/>
        </p:nvGrpSpPr>
        <p:grpSpPr>
          <a:xfrm>
            <a:off x="7087659" y="3917986"/>
            <a:ext cx="1367903" cy="282129"/>
            <a:chOff x="7028797" y="3927375"/>
            <a:chExt cx="1367903" cy="282129"/>
          </a:xfrm>
        </p:grpSpPr>
        <p:pic>
          <p:nvPicPr>
            <p:cNvPr id="106" name="Screenshot 2024-07-30 at 23.15.53.png" descr="Screenshot 2024-07-30 at 23.15.53.png">
              <a:extLst>
                <a:ext uri="{FF2B5EF4-FFF2-40B4-BE49-F238E27FC236}">
                  <a16:creationId xmlns:a16="http://schemas.microsoft.com/office/drawing/2014/main" id="{4E16FF45-EAC5-D64E-A4A7-835DCAE9B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5831" t="1212" r="14896" b="4854"/>
            <a:stretch>
              <a:fillRect/>
            </a:stretch>
          </p:blipFill>
          <p:spPr>
            <a:xfrm>
              <a:off x="8149015" y="3943968"/>
              <a:ext cx="247685" cy="246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590" extrusionOk="0">
                  <a:moveTo>
                    <a:pt x="10845" y="0"/>
                  </a:moveTo>
                  <a:cubicBezTo>
                    <a:pt x="9293" y="-4"/>
                    <a:pt x="8424" y="147"/>
                    <a:pt x="7046" y="642"/>
                  </a:cubicBezTo>
                  <a:cubicBezTo>
                    <a:pt x="6207" y="943"/>
                    <a:pt x="5047" y="1552"/>
                    <a:pt x="4456" y="2013"/>
                  </a:cubicBezTo>
                  <a:cubicBezTo>
                    <a:pt x="4333" y="2109"/>
                    <a:pt x="4107" y="2295"/>
                    <a:pt x="3955" y="2412"/>
                  </a:cubicBezTo>
                  <a:cubicBezTo>
                    <a:pt x="2987" y="3163"/>
                    <a:pt x="1811" y="4607"/>
                    <a:pt x="1227" y="5762"/>
                  </a:cubicBezTo>
                  <a:cubicBezTo>
                    <a:pt x="963" y="6283"/>
                    <a:pt x="778" y="6669"/>
                    <a:pt x="778" y="6716"/>
                  </a:cubicBezTo>
                  <a:cubicBezTo>
                    <a:pt x="778" y="6734"/>
                    <a:pt x="760" y="6816"/>
                    <a:pt x="726" y="6890"/>
                  </a:cubicBezTo>
                  <a:cubicBezTo>
                    <a:pt x="625" y="7111"/>
                    <a:pt x="448" y="7643"/>
                    <a:pt x="364" y="7983"/>
                  </a:cubicBezTo>
                  <a:cubicBezTo>
                    <a:pt x="320" y="8159"/>
                    <a:pt x="265" y="8347"/>
                    <a:pt x="243" y="8417"/>
                  </a:cubicBezTo>
                  <a:cubicBezTo>
                    <a:pt x="221" y="8487"/>
                    <a:pt x="186" y="8738"/>
                    <a:pt x="156" y="8972"/>
                  </a:cubicBezTo>
                  <a:cubicBezTo>
                    <a:pt x="127" y="9206"/>
                    <a:pt x="80" y="9454"/>
                    <a:pt x="53" y="9510"/>
                  </a:cubicBezTo>
                  <a:cubicBezTo>
                    <a:pt x="-18" y="9658"/>
                    <a:pt x="-18" y="12042"/>
                    <a:pt x="53" y="12114"/>
                  </a:cubicBezTo>
                  <a:cubicBezTo>
                    <a:pt x="81" y="12142"/>
                    <a:pt x="104" y="12239"/>
                    <a:pt x="105" y="12322"/>
                  </a:cubicBezTo>
                  <a:cubicBezTo>
                    <a:pt x="110" y="12755"/>
                    <a:pt x="486" y="14183"/>
                    <a:pt x="726" y="14717"/>
                  </a:cubicBezTo>
                  <a:cubicBezTo>
                    <a:pt x="758" y="14787"/>
                    <a:pt x="836" y="14981"/>
                    <a:pt x="899" y="15133"/>
                  </a:cubicBezTo>
                  <a:cubicBezTo>
                    <a:pt x="1020" y="15426"/>
                    <a:pt x="1413" y="16227"/>
                    <a:pt x="1521" y="16383"/>
                  </a:cubicBezTo>
                  <a:cubicBezTo>
                    <a:pt x="1556" y="16434"/>
                    <a:pt x="1698" y="16631"/>
                    <a:pt x="1831" y="16834"/>
                  </a:cubicBezTo>
                  <a:cubicBezTo>
                    <a:pt x="2483" y="17823"/>
                    <a:pt x="3442" y="18818"/>
                    <a:pt x="4594" y="19680"/>
                  </a:cubicBezTo>
                  <a:cubicBezTo>
                    <a:pt x="4987" y="19975"/>
                    <a:pt x="6182" y="20608"/>
                    <a:pt x="6701" y="20808"/>
                  </a:cubicBezTo>
                  <a:cubicBezTo>
                    <a:pt x="7860" y="21255"/>
                    <a:pt x="8713" y="21469"/>
                    <a:pt x="9809" y="21572"/>
                  </a:cubicBezTo>
                  <a:cubicBezTo>
                    <a:pt x="9891" y="21580"/>
                    <a:pt x="10311" y="21586"/>
                    <a:pt x="10742" y="21589"/>
                  </a:cubicBezTo>
                  <a:cubicBezTo>
                    <a:pt x="11676" y="21596"/>
                    <a:pt x="12652" y="21497"/>
                    <a:pt x="13366" y="21312"/>
                  </a:cubicBezTo>
                  <a:cubicBezTo>
                    <a:pt x="13865" y="21183"/>
                    <a:pt x="14919" y="20805"/>
                    <a:pt x="15352" y="20600"/>
                  </a:cubicBezTo>
                  <a:cubicBezTo>
                    <a:pt x="15827" y="20376"/>
                    <a:pt x="16678" y="19868"/>
                    <a:pt x="16992" y="19628"/>
                  </a:cubicBezTo>
                  <a:cubicBezTo>
                    <a:pt x="17118" y="19533"/>
                    <a:pt x="17305" y="19407"/>
                    <a:pt x="17390" y="19351"/>
                  </a:cubicBezTo>
                  <a:cubicBezTo>
                    <a:pt x="17834" y="19055"/>
                    <a:pt x="18728" y="18150"/>
                    <a:pt x="19237" y="17494"/>
                  </a:cubicBezTo>
                  <a:cubicBezTo>
                    <a:pt x="19383" y="17306"/>
                    <a:pt x="19529" y="17136"/>
                    <a:pt x="19548" y="17112"/>
                  </a:cubicBezTo>
                  <a:cubicBezTo>
                    <a:pt x="19803" y="16792"/>
                    <a:pt x="20399" y="15746"/>
                    <a:pt x="20619" y="15237"/>
                  </a:cubicBezTo>
                  <a:cubicBezTo>
                    <a:pt x="20690" y="15074"/>
                    <a:pt x="20768" y="14863"/>
                    <a:pt x="20809" y="14769"/>
                  </a:cubicBezTo>
                  <a:cubicBezTo>
                    <a:pt x="20925" y="14502"/>
                    <a:pt x="21138" y="13846"/>
                    <a:pt x="21171" y="13658"/>
                  </a:cubicBezTo>
                  <a:cubicBezTo>
                    <a:pt x="21188" y="13564"/>
                    <a:pt x="21221" y="13475"/>
                    <a:pt x="21240" y="13450"/>
                  </a:cubicBezTo>
                  <a:cubicBezTo>
                    <a:pt x="21260" y="13425"/>
                    <a:pt x="21307" y="13208"/>
                    <a:pt x="21344" y="12964"/>
                  </a:cubicBezTo>
                  <a:cubicBezTo>
                    <a:pt x="21381" y="12719"/>
                    <a:pt x="21426" y="12462"/>
                    <a:pt x="21447" y="12391"/>
                  </a:cubicBezTo>
                  <a:cubicBezTo>
                    <a:pt x="21534" y="12110"/>
                    <a:pt x="21582" y="10822"/>
                    <a:pt x="21534" y="10083"/>
                  </a:cubicBezTo>
                  <a:cubicBezTo>
                    <a:pt x="21508" y="9687"/>
                    <a:pt x="21469" y="9303"/>
                    <a:pt x="21447" y="9233"/>
                  </a:cubicBezTo>
                  <a:cubicBezTo>
                    <a:pt x="21426" y="9162"/>
                    <a:pt x="21382" y="8897"/>
                    <a:pt x="21344" y="8642"/>
                  </a:cubicBezTo>
                  <a:cubicBezTo>
                    <a:pt x="21306" y="8388"/>
                    <a:pt x="21261" y="8143"/>
                    <a:pt x="21240" y="8104"/>
                  </a:cubicBezTo>
                  <a:cubicBezTo>
                    <a:pt x="21220" y="8066"/>
                    <a:pt x="21176" y="7898"/>
                    <a:pt x="21137" y="7723"/>
                  </a:cubicBezTo>
                  <a:cubicBezTo>
                    <a:pt x="21097" y="7547"/>
                    <a:pt x="21050" y="7382"/>
                    <a:pt x="21033" y="7358"/>
                  </a:cubicBezTo>
                  <a:cubicBezTo>
                    <a:pt x="21016" y="7335"/>
                    <a:pt x="20971" y="7209"/>
                    <a:pt x="20929" y="7081"/>
                  </a:cubicBezTo>
                  <a:cubicBezTo>
                    <a:pt x="20888" y="6952"/>
                    <a:pt x="20828" y="6828"/>
                    <a:pt x="20809" y="6803"/>
                  </a:cubicBezTo>
                  <a:cubicBezTo>
                    <a:pt x="20789" y="6777"/>
                    <a:pt x="20740" y="6681"/>
                    <a:pt x="20705" y="6577"/>
                  </a:cubicBezTo>
                  <a:cubicBezTo>
                    <a:pt x="20669" y="6474"/>
                    <a:pt x="20607" y="6312"/>
                    <a:pt x="20567" y="6230"/>
                  </a:cubicBezTo>
                  <a:cubicBezTo>
                    <a:pt x="20425" y="5944"/>
                    <a:pt x="20092" y="5319"/>
                    <a:pt x="19997" y="5171"/>
                  </a:cubicBezTo>
                  <a:cubicBezTo>
                    <a:pt x="19944" y="5090"/>
                    <a:pt x="19828" y="4912"/>
                    <a:pt x="19738" y="4772"/>
                  </a:cubicBezTo>
                  <a:cubicBezTo>
                    <a:pt x="19648" y="4632"/>
                    <a:pt x="19542" y="4478"/>
                    <a:pt x="19513" y="4443"/>
                  </a:cubicBezTo>
                  <a:cubicBezTo>
                    <a:pt x="19485" y="4407"/>
                    <a:pt x="19350" y="4231"/>
                    <a:pt x="19203" y="4043"/>
                  </a:cubicBezTo>
                  <a:cubicBezTo>
                    <a:pt x="18014" y="2529"/>
                    <a:pt x="16364" y="1328"/>
                    <a:pt x="14627" y="694"/>
                  </a:cubicBezTo>
                  <a:cubicBezTo>
                    <a:pt x="13114" y="142"/>
                    <a:pt x="12388" y="3"/>
                    <a:pt x="10845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11" name="Type ✅">
              <a:extLst>
                <a:ext uri="{FF2B5EF4-FFF2-40B4-BE49-F238E27FC236}">
                  <a16:creationId xmlns:a16="http://schemas.microsoft.com/office/drawing/2014/main" id="{6AEB5863-312C-E148-881F-3E88410DA8F1}"/>
                </a:ext>
              </a:extLst>
            </p:cNvPr>
            <p:cNvSpPr txBox="1"/>
            <p:nvPr/>
          </p:nvSpPr>
          <p:spPr>
            <a:xfrm>
              <a:off x="7028797" y="3927375"/>
              <a:ext cx="1208664" cy="2821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/>
            <a:p>
              <a:pPr algn="ctr">
                <a:defRPr sz="3000" b="1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 sz="1500" dirty="0"/>
                <a:t>Action Param  </a:t>
              </a:r>
              <a:endParaRPr sz="1500" dirty="0"/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5E0B0B0-FD97-FB4F-9299-827C45A47FE7}"/>
              </a:ext>
            </a:extLst>
          </p:cNvPr>
          <p:cNvSpPr/>
          <p:nvPr/>
        </p:nvSpPr>
        <p:spPr>
          <a:xfrm>
            <a:off x="3768311" y="1677485"/>
            <a:ext cx="7802088" cy="4868967"/>
          </a:xfrm>
          <a:prstGeom prst="roundRect">
            <a:avLst/>
          </a:prstGeom>
          <a:solidFill>
            <a:schemeClr val="bg1">
              <a:lumMod val="95000"/>
              <a:alpha val="96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3" name="TextBox 1">
            <a:extLst>
              <a:ext uri="{FF2B5EF4-FFF2-40B4-BE49-F238E27FC236}">
                <a16:creationId xmlns:a16="http://schemas.microsoft.com/office/drawing/2014/main" id="{EC35352E-1796-3F40-A3C8-E8DBFF25DDEF}"/>
              </a:ext>
            </a:extLst>
          </p:cNvPr>
          <p:cNvSpPr txBox="1"/>
          <p:nvPr/>
        </p:nvSpPr>
        <p:spPr>
          <a:xfrm>
            <a:off x="5209304" y="2015934"/>
            <a:ext cx="4920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Approach #</a:t>
            </a:r>
            <a:r>
              <a:rPr lang="en-US" altLang="zh-CN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en-CN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CN" sz="2000" b="1" i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Step-wise action </a:t>
            </a:r>
            <a:br>
              <a:rPr lang="en-CN" sz="2000" b="1" i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CN" sz="2000" b="1" i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match on static datasets</a:t>
            </a:r>
          </a:p>
        </p:txBody>
      </p:sp>
      <p:pic>
        <p:nvPicPr>
          <p:cNvPr id="7" name="Graphic 6" descr="Newspaper with solid fill">
            <a:extLst>
              <a:ext uri="{FF2B5EF4-FFF2-40B4-BE49-F238E27FC236}">
                <a16:creationId xmlns:a16="http://schemas.microsoft.com/office/drawing/2014/main" id="{D1F86863-3176-E045-AE64-BC4A5C2A3A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79306" y="1912677"/>
            <a:ext cx="914400" cy="91440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E3C488E-53E7-274F-B7AB-8C58695B6BF0}"/>
              </a:ext>
            </a:extLst>
          </p:cNvPr>
          <p:cNvSpPr txBox="1"/>
          <p:nvPr/>
        </p:nvSpPr>
        <p:spPr>
          <a:xfrm>
            <a:off x="5682861" y="2963182"/>
            <a:ext cx="3506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r>
              <a:rPr lang="en-CN" sz="2000" b="1" dirty="0">
                <a:latin typeface="Monaco" pitchFamily="2" charset="77"/>
              </a:rPr>
              <a:t>High scalability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53754-6D46-BBF6-A222-A14DEF72763C}"/>
              </a:ext>
            </a:extLst>
          </p:cNvPr>
          <p:cNvSpPr txBox="1"/>
          <p:nvPr/>
        </p:nvSpPr>
        <p:spPr>
          <a:xfrm>
            <a:off x="5708810" y="3532363"/>
            <a:ext cx="646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System Font Regular"/>
              <a:buChar char="❌"/>
            </a:pPr>
            <a:r>
              <a:rPr lang="en-CN" sz="2000" b="1" dirty="0">
                <a:latin typeface="Monaco" pitchFamily="2" charset="77"/>
              </a:rPr>
              <a:t>Low accuracy</a:t>
            </a:r>
          </a:p>
          <a:p>
            <a:pPr marL="285750" indent="-285750">
              <a:buClr>
                <a:srgbClr val="00B050"/>
              </a:buClr>
              <a:buFont typeface="System Font Regular"/>
              <a:buChar char="❌"/>
            </a:pPr>
            <a:endParaRPr lang="en-CN" sz="2000" b="1" dirty="0">
              <a:latin typeface="Monaco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0FAC3-F695-DF23-5BBB-A9443050D23C}"/>
              </a:ext>
            </a:extLst>
          </p:cNvPr>
          <p:cNvSpPr txBox="1"/>
          <p:nvPr/>
        </p:nvSpPr>
        <p:spPr>
          <a:xfrm>
            <a:off x="4748958" y="4239432"/>
            <a:ext cx="5763987" cy="1015663"/>
          </a:xfrm>
          <a:prstGeom prst="rect">
            <a:avLst/>
          </a:prstGeom>
          <a:noFill/>
          <a:ln w="22225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>
              <a:buClr>
                <a:srgbClr val="00B050"/>
              </a:buClr>
            </a:pPr>
            <a:r>
              <a:rPr lang="en-US" sz="2000" b="1" dirty="0">
                <a:solidFill>
                  <a:srgbClr val="C00000"/>
                </a:solidFill>
                <a:latin typeface="Monaco" pitchFamily="2" charset="77"/>
              </a:rPr>
              <a:t>Many potential paths to finish a task that cannot be covered by static action sequences.</a:t>
            </a:r>
            <a:endParaRPr lang="en-CN" sz="2000" b="1" dirty="0">
              <a:solidFill>
                <a:srgbClr val="C0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6027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18DC62-3E5D-8A41-AF12-2089642BF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Target: </a:t>
            </a:r>
            <a:r>
              <a:rPr lang="en-CN" u="sng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Scalable</a:t>
            </a: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(as evaluated on static datasets) and </a:t>
            </a:r>
            <a:r>
              <a:rPr lang="en-CN" u="sng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faithful</a:t>
            </a: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(as evaluated by humans) evaluation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Observation: UI automation tasks transfer app states represented on the screen.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457C51-70DF-9D49-8904-6B936BA5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Observation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2377F-C555-ADF9-BA60-4574CABA0BB6}"/>
              </a:ext>
            </a:extLst>
          </p:cNvPr>
          <p:cNvSpPr txBox="1"/>
          <p:nvPr/>
        </p:nvSpPr>
        <p:spPr>
          <a:xfrm>
            <a:off x="1803083" y="3059668"/>
            <a:ext cx="8585833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N" i="1" dirty="0"/>
              <a:t>Task: </a:t>
            </a:r>
            <a:r>
              <a:rPr lang="en-US" i="1" dirty="0"/>
              <a:t>Open app "Microsoft Excel" (install if not already installed), go to the login page</a:t>
            </a:r>
            <a:endParaRPr lang="en-CN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917614-0DF8-5A3C-A7C4-D34F2899A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18" y="3628516"/>
            <a:ext cx="1561451" cy="27730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955665-DD27-061E-4217-1915EEDCE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803" y="3629990"/>
            <a:ext cx="1561452" cy="27730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54B142-3FF0-D853-61CF-E5D53B313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589" y="3628516"/>
            <a:ext cx="1561452" cy="2773024"/>
          </a:xfrm>
          <a:prstGeom prst="rect">
            <a:avLst/>
          </a:prstGeom>
        </p:spPr>
      </p:pic>
      <p:sp>
        <p:nvSpPr>
          <p:cNvPr id="18" name="Plus 17">
            <a:extLst>
              <a:ext uri="{FF2B5EF4-FFF2-40B4-BE49-F238E27FC236}">
                <a16:creationId xmlns:a16="http://schemas.microsoft.com/office/drawing/2014/main" id="{882FE3F2-ED80-ED92-6DCB-F59C47488AEF}"/>
              </a:ext>
            </a:extLst>
          </p:cNvPr>
          <p:cNvSpPr/>
          <p:nvPr/>
        </p:nvSpPr>
        <p:spPr>
          <a:xfrm>
            <a:off x="2681522" y="4767295"/>
            <a:ext cx="504000" cy="468000"/>
          </a:xfrm>
          <a:prstGeom prst="mathPlus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A3B618-4A45-A333-F04F-17DF3754763A}"/>
              </a:ext>
            </a:extLst>
          </p:cNvPr>
          <p:cNvCxnSpPr>
            <a:cxnSpLocks/>
          </p:cNvCxnSpPr>
          <p:nvPr/>
        </p:nvCxnSpPr>
        <p:spPr>
          <a:xfrm flipV="1">
            <a:off x="2978522" y="3837610"/>
            <a:ext cx="289201" cy="1093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lus 19">
            <a:extLst>
              <a:ext uri="{FF2B5EF4-FFF2-40B4-BE49-F238E27FC236}">
                <a16:creationId xmlns:a16="http://schemas.microsoft.com/office/drawing/2014/main" id="{0B76152B-FB2A-723A-FD37-A469B7DB2FCE}"/>
              </a:ext>
            </a:extLst>
          </p:cNvPr>
          <p:cNvSpPr/>
          <p:nvPr/>
        </p:nvSpPr>
        <p:spPr>
          <a:xfrm>
            <a:off x="5843093" y="4269726"/>
            <a:ext cx="504000" cy="468000"/>
          </a:xfrm>
          <a:prstGeom prst="mathPlus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Plus 20">
            <a:extLst>
              <a:ext uri="{FF2B5EF4-FFF2-40B4-BE49-F238E27FC236}">
                <a16:creationId xmlns:a16="http://schemas.microsoft.com/office/drawing/2014/main" id="{4D65A516-1635-B5AF-CDDA-8D5B5F056DB5}"/>
              </a:ext>
            </a:extLst>
          </p:cNvPr>
          <p:cNvSpPr/>
          <p:nvPr/>
        </p:nvSpPr>
        <p:spPr>
          <a:xfrm>
            <a:off x="8336315" y="5692985"/>
            <a:ext cx="504000" cy="468000"/>
          </a:xfrm>
          <a:prstGeom prst="mathPlus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9816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18DC62-3E5D-8A41-AF12-2089642BF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q"/>
            </a:pP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Target: </a:t>
            </a:r>
            <a:r>
              <a:rPr lang="en-CN" u="sng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Scalable</a:t>
            </a: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(as evaluated on static datasets) and </a:t>
            </a:r>
            <a:r>
              <a:rPr lang="en-CN" u="sng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faithful</a:t>
            </a: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(as evaluated by humans) evaluation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Observation: UI automation tasks transfer app states represented on the screen.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457C51-70DF-9D49-8904-6B936BA5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Observation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2377F-C555-ADF9-BA60-4574CABA0BB6}"/>
              </a:ext>
            </a:extLst>
          </p:cNvPr>
          <p:cNvSpPr txBox="1"/>
          <p:nvPr/>
        </p:nvSpPr>
        <p:spPr>
          <a:xfrm>
            <a:off x="1803083" y="3059668"/>
            <a:ext cx="8585833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N" i="1" dirty="0"/>
              <a:t>Task: </a:t>
            </a:r>
            <a:r>
              <a:rPr lang="en-US" i="1" dirty="0"/>
              <a:t>Open app "Microsoft Excel" (install if not already installed), go to the login page</a:t>
            </a:r>
            <a:endParaRPr lang="en-CN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917614-0DF8-5A3C-A7C4-D34F2899A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98" y="3628516"/>
            <a:ext cx="1561451" cy="2773022"/>
          </a:xfrm>
          <a:prstGeom prst="rect">
            <a:avLst/>
          </a:prstGeom>
        </p:spPr>
      </p:pic>
      <p:sp>
        <p:nvSpPr>
          <p:cNvPr id="18" name="Plus 17">
            <a:extLst>
              <a:ext uri="{FF2B5EF4-FFF2-40B4-BE49-F238E27FC236}">
                <a16:creationId xmlns:a16="http://schemas.microsoft.com/office/drawing/2014/main" id="{882FE3F2-ED80-ED92-6DCB-F59C47488AEF}"/>
              </a:ext>
            </a:extLst>
          </p:cNvPr>
          <p:cNvSpPr/>
          <p:nvPr/>
        </p:nvSpPr>
        <p:spPr>
          <a:xfrm>
            <a:off x="644902" y="4767295"/>
            <a:ext cx="504000" cy="468000"/>
          </a:xfrm>
          <a:prstGeom prst="mathPlus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A3B618-4A45-A333-F04F-17DF3754763A}"/>
              </a:ext>
            </a:extLst>
          </p:cNvPr>
          <p:cNvCxnSpPr>
            <a:cxnSpLocks/>
          </p:cNvCxnSpPr>
          <p:nvPr/>
        </p:nvCxnSpPr>
        <p:spPr>
          <a:xfrm flipV="1">
            <a:off x="941902" y="3837610"/>
            <a:ext cx="289201" cy="1093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7955665-DD27-061E-4217-1915EEDCE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18" y="3629990"/>
            <a:ext cx="1561452" cy="2773024"/>
          </a:xfrm>
          <a:prstGeom prst="rect">
            <a:avLst/>
          </a:prstGeom>
        </p:spPr>
      </p:pic>
      <p:sp>
        <p:nvSpPr>
          <p:cNvPr id="20" name="Plus 19">
            <a:extLst>
              <a:ext uri="{FF2B5EF4-FFF2-40B4-BE49-F238E27FC236}">
                <a16:creationId xmlns:a16="http://schemas.microsoft.com/office/drawing/2014/main" id="{0B76152B-FB2A-723A-FD37-A469B7DB2FCE}"/>
              </a:ext>
            </a:extLst>
          </p:cNvPr>
          <p:cNvSpPr/>
          <p:nvPr/>
        </p:nvSpPr>
        <p:spPr>
          <a:xfrm>
            <a:off x="1326508" y="4269726"/>
            <a:ext cx="504000" cy="468000"/>
          </a:xfrm>
          <a:prstGeom prst="mathPlus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54B142-3FF0-D853-61CF-E5D53B313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36" y="3628516"/>
            <a:ext cx="1560875" cy="2772000"/>
          </a:xfrm>
          <a:prstGeom prst="rect">
            <a:avLst/>
          </a:prstGeom>
        </p:spPr>
      </p:pic>
      <p:sp>
        <p:nvSpPr>
          <p:cNvPr id="21" name="Plus 20">
            <a:extLst>
              <a:ext uri="{FF2B5EF4-FFF2-40B4-BE49-F238E27FC236}">
                <a16:creationId xmlns:a16="http://schemas.microsoft.com/office/drawing/2014/main" id="{4D65A516-1635-B5AF-CDDA-8D5B5F056DB5}"/>
              </a:ext>
            </a:extLst>
          </p:cNvPr>
          <p:cNvSpPr/>
          <p:nvPr/>
        </p:nvSpPr>
        <p:spPr>
          <a:xfrm>
            <a:off x="1436761" y="5692985"/>
            <a:ext cx="504000" cy="468000"/>
          </a:xfrm>
          <a:prstGeom prst="mathPlus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2F729E7-85B9-36ED-17A1-01E5AF74DD38}"/>
              </a:ext>
            </a:extLst>
          </p:cNvPr>
          <p:cNvGrpSpPr/>
          <p:nvPr/>
        </p:nvGrpSpPr>
        <p:grpSpPr>
          <a:xfrm>
            <a:off x="3536312" y="3628516"/>
            <a:ext cx="1560876" cy="2772000"/>
            <a:chOff x="3065250" y="3628516"/>
            <a:chExt cx="1560876" cy="2772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70EB55-10C9-3C94-6461-BC5A66D90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65250" y="3628516"/>
              <a:ext cx="1560876" cy="2772000"/>
            </a:xfrm>
            <a:prstGeom prst="rect">
              <a:avLst/>
            </a:prstGeom>
          </p:spPr>
        </p:pic>
        <p:sp>
          <p:nvSpPr>
            <p:cNvPr id="10" name="Plus 9">
              <a:extLst>
                <a:ext uri="{FF2B5EF4-FFF2-40B4-BE49-F238E27FC236}">
                  <a16:creationId xmlns:a16="http://schemas.microsoft.com/office/drawing/2014/main" id="{66F697F6-D59F-2B04-6C63-E9D8731F9285}"/>
                </a:ext>
              </a:extLst>
            </p:cNvPr>
            <p:cNvSpPr/>
            <p:nvPr/>
          </p:nvSpPr>
          <p:spPr>
            <a:xfrm>
              <a:off x="3934343" y="5549086"/>
              <a:ext cx="504000" cy="468000"/>
            </a:xfrm>
            <a:prstGeom prst="mathPlus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BC45BB4-3180-7271-A326-BE3B99FA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1343" y="4619401"/>
              <a:ext cx="289201" cy="109386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3BBBEB-86BE-29C4-31BD-8EDF772A80CF}"/>
              </a:ext>
            </a:extLst>
          </p:cNvPr>
          <p:cNvGrpSpPr/>
          <p:nvPr/>
        </p:nvGrpSpPr>
        <p:grpSpPr>
          <a:xfrm>
            <a:off x="4471823" y="3622474"/>
            <a:ext cx="1560876" cy="2772000"/>
            <a:chOff x="4714781" y="3622474"/>
            <a:chExt cx="1560876" cy="2772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8305F1-319C-82CF-900E-BE1D1425C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14781" y="3622474"/>
              <a:ext cx="1560876" cy="2772000"/>
            </a:xfrm>
            <a:prstGeom prst="rect">
              <a:avLst/>
            </a:prstGeom>
          </p:spPr>
        </p:pic>
        <p:sp>
          <p:nvSpPr>
            <p:cNvPr id="12" name="Plus 11">
              <a:extLst>
                <a:ext uri="{FF2B5EF4-FFF2-40B4-BE49-F238E27FC236}">
                  <a16:creationId xmlns:a16="http://schemas.microsoft.com/office/drawing/2014/main" id="{824E03AE-6D9A-0CE5-ABEE-860CA0DC50E3}"/>
                </a:ext>
              </a:extLst>
            </p:cNvPr>
            <p:cNvSpPr/>
            <p:nvPr/>
          </p:nvSpPr>
          <p:spPr>
            <a:xfrm>
              <a:off x="4765477" y="5294095"/>
              <a:ext cx="504000" cy="468000"/>
            </a:xfrm>
            <a:prstGeom prst="mathPlus">
              <a:avLst/>
            </a:prstGeom>
            <a:solidFill>
              <a:srgbClr val="FF00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4624CD-54DF-7815-DB2C-2DF456A948EA}"/>
              </a:ext>
            </a:extLst>
          </p:cNvPr>
          <p:cNvGrpSpPr/>
          <p:nvPr/>
        </p:nvGrpSpPr>
        <p:grpSpPr>
          <a:xfrm>
            <a:off x="5439478" y="3629990"/>
            <a:ext cx="1560876" cy="2778335"/>
            <a:chOff x="6364312" y="3614340"/>
            <a:chExt cx="1560876" cy="27783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D8D9FC-6EA8-8C87-E5E3-304D3461D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64312" y="3620675"/>
              <a:ext cx="1560876" cy="2772000"/>
            </a:xfrm>
            <a:prstGeom prst="rect">
              <a:avLst/>
            </a:prstGeom>
          </p:spPr>
        </p:pic>
        <p:sp>
          <p:nvSpPr>
            <p:cNvPr id="13" name="Plus 12">
              <a:extLst>
                <a:ext uri="{FF2B5EF4-FFF2-40B4-BE49-F238E27FC236}">
                  <a16:creationId xmlns:a16="http://schemas.microsoft.com/office/drawing/2014/main" id="{FA572DA5-9DE4-EF80-7FF0-60A344DA0905}"/>
                </a:ext>
              </a:extLst>
            </p:cNvPr>
            <p:cNvSpPr/>
            <p:nvPr/>
          </p:nvSpPr>
          <p:spPr>
            <a:xfrm>
              <a:off x="6640750" y="3614340"/>
              <a:ext cx="504000" cy="468000"/>
            </a:xfrm>
            <a:prstGeom prst="mathPlus">
              <a:avLst/>
            </a:prstGeom>
            <a:solidFill>
              <a:srgbClr val="FF00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8F6786-56F5-C2C8-7BC5-926D5D0A5818}"/>
              </a:ext>
            </a:extLst>
          </p:cNvPr>
          <p:cNvGrpSpPr/>
          <p:nvPr/>
        </p:nvGrpSpPr>
        <p:grpSpPr>
          <a:xfrm>
            <a:off x="6520928" y="3614340"/>
            <a:ext cx="1560876" cy="2772000"/>
            <a:chOff x="8017527" y="3614340"/>
            <a:chExt cx="1560876" cy="2772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BC9DF3-B8E7-E070-0D4A-249220F7B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17527" y="3614340"/>
              <a:ext cx="1560876" cy="2772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96418F-35BA-BED0-2A65-86F89B822E94}"/>
                </a:ext>
              </a:extLst>
            </p:cNvPr>
            <p:cNvSpPr/>
            <p:nvPr/>
          </p:nvSpPr>
          <p:spPr>
            <a:xfrm>
              <a:off x="8065309" y="3716337"/>
              <a:ext cx="1472407" cy="185576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8FC24D-C39D-1C72-7F76-16C795DB8EAE}"/>
              </a:ext>
            </a:extLst>
          </p:cNvPr>
          <p:cNvGrpSpPr/>
          <p:nvPr/>
        </p:nvGrpSpPr>
        <p:grpSpPr>
          <a:xfrm>
            <a:off x="7456034" y="3629027"/>
            <a:ext cx="1560876" cy="2772000"/>
            <a:chOff x="9670742" y="3614340"/>
            <a:chExt cx="1560876" cy="2772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879619-204F-EBB6-12FA-B42914B48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70742" y="3614340"/>
              <a:ext cx="1560876" cy="2772000"/>
            </a:xfrm>
            <a:prstGeom prst="rect">
              <a:avLst/>
            </a:prstGeom>
          </p:spPr>
        </p:pic>
        <p:sp>
          <p:nvSpPr>
            <p:cNvPr id="23" name="Plus 22">
              <a:extLst>
                <a:ext uri="{FF2B5EF4-FFF2-40B4-BE49-F238E27FC236}">
                  <a16:creationId xmlns:a16="http://schemas.microsoft.com/office/drawing/2014/main" id="{D9929045-4494-20CB-3648-E0193C4773B3}"/>
                </a:ext>
              </a:extLst>
            </p:cNvPr>
            <p:cNvSpPr/>
            <p:nvPr/>
          </p:nvSpPr>
          <p:spPr>
            <a:xfrm>
              <a:off x="10638397" y="4532340"/>
              <a:ext cx="504000" cy="468000"/>
            </a:xfrm>
            <a:prstGeom prst="mathPlus">
              <a:avLst/>
            </a:prstGeom>
            <a:solidFill>
              <a:srgbClr val="FF00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AE970D-4C52-E98A-69D6-A6750F75872A}"/>
              </a:ext>
            </a:extLst>
          </p:cNvPr>
          <p:cNvGrpSpPr/>
          <p:nvPr/>
        </p:nvGrpSpPr>
        <p:grpSpPr>
          <a:xfrm>
            <a:off x="8358185" y="3622474"/>
            <a:ext cx="1560875" cy="2772000"/>
            <a:chOff x="13717364" y="8288716"/>
            <a:chExt cx="1560875" cy="277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4A7C21-8FFB-7DCC-3E73-B4C484893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717364" y="8288716"/>
              <a:ext cx="1560875" cy="2772000"/>
            </a:xfrm>
            <a:prstGeom prst="rect">
              <a:avLst/>
            </a:prstGeom>
          </p:spPr>
        </p:pic>
        <p:sp>
          <p:nvSpPr>
            <p:cNvPr id="24" name="Plus 23">
              <a:extLst>
                <a:ext uri="{FF2B5EF4-FFF2-40B4-BE49-F238E27FC236}">
                  <a16:creationId xmlns:a16="http://schemas.microsoft.com/office/drawing/2014/main" id="{CDF36B51-F47A-AC34-6861-B8444CDCE5BB}"/>
                </a:ext>
              </a:extLst>
            </p:cNvPr>
            <p:cNvSpPr/>
            <p:nvPr/>
          </p:nvSpPr>
          <p:spPr>
            <a:xfrm>
              <a:off x="14497801" y="8923149"/>
              <a:ext cx="504000" cy="468000"/>
            </a:xfrm>
            <a:prstGeom prst="mathPlus">
              <a:avLst/>
            </a:prstGeom>
            <a:solidFill>
              <a:srgbClr val="FF00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27A4312-543B-895C-AFC0-9C14926DA627}"/>
              </a:ext>
            </a:extLst>
          </p:cNvPr>
          <p:cNvSpPr txBox="1"/>
          <p:nvPr/>
        </p:nvSpPr>
        <p:spPr>
          <a:xfrm>
            <a:off x="4866930" y="12088874"/>
            <a:ext cx="752649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N" i="1" dirty="0"/>
              <a:t>Task: </a:t>
            </a:r>
            <a:r>
              <a:rPr lang="en-US" i="1" dirty="0"/>
              <a:t>Open app "Microsoft Excel" (install if not already installed), go to login, …</a:t>
            </a:r>
            <a:endParaRPr lang="en-CN" i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63D6040-B667-C60E-8669-386A25EFA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6574" y="3622440"/>
            <a:ext cx="1560875" cy="2772000"/>
          </a:xfrm>
          <a:prstGeom prst="rect">
            <a:avLst/>
          </a:prstGeom>
        </p:spPr>
      </p:pic>
      <p:sp>
        <p:nvSpPr>
          <p:cNvPr id="34" name="Plus 33">
            <a:extLst>
              <a:ext uri="{FF2B5EF4-FFF2-40B4-BE49-F238E27FC236}">
                <a16:creationId xmlns:a16="http://schemas.microsoft.com/office/drawing/2014/main" id="{05B4B589-80BC-86F5-CA9C-C0D9257CA572}"/>
              </a:ext>
            </a:extLst>
          </p:cNvPr>
          <p:cNvSpPr/>
          <p:nvPr/>
        </p:nvSpPr>
        <p:spPr>
          <a:xfrm>
            <a:off x="9835299" y="5686909"/>
            <a:ext cx="504000" cy="468000"/>
          </a:xfrm>
          <a:prstGeom prst="mathPlus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49477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38110</TotalTime>
  <Words>1749</Words>
  <Application>Microsoft Macintosh PowerPoint</Application>
  <PresentationFormat>Widescreen</PresentationFormat>
  <Paragraphs>330</Paragraphs>
  <Slides>35</Slides>
  <Notes>32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等线</vt:lpstr>
      <vt:lpstr>System Font Regular</vt:lpstr>
      <vt:lpstr>Arial</vt:lpstr>
      <vt:lpstr>Calibri</vt:lpstr>
      <vt:lpstr>Consolas</vt:lpstr>
      <vt:lpstr>Helvetica Neue Medium</vt:lpstr>
      <vt:lpstr>Menlo</vt:lpstr>
      <vt:lpstr>Menlo Regular</vt:lpstr>
      <vt:lpstr>Monaco</vt:lpstr>
      <vt:lpstr>Wingdings</vt:lpstr>
      <vt:lpstr>Office 主题​​</vt:lpstr>
      <vt:lpstr>PowerPoint Presentation</vt:lpstr>
      <vt:lpstr>Mobile UI Task Automation</vt:lpstr>
      <vt:lpstr>LLM/MLLM-powered Mobile UI Agents</vt:lpstr>
      <vt:lpstr>LLM/MLLM-powered Mobile UI Agents</vt:lpstr>
      <vt:lpstr>Evaluating Mobile UI Agents</vt:lpstr>
      <vt:lpstr>Evaluating Mobile UI Agents</vt:lpstr>
      <vt:lpstr>Evaluating Mobile UI Agents</vt:lpstr>
      <vt:lpstr>Observation</vt:lpstr>
      <vt:lpstr>Observation</vt:lpstr>
      <vt:lpstr>Observation</vt:lpstr>
      <vt:lpstr>Our Approach</vt:lpstr>
      <vt:lpstr>Task Completion Annotation </vt:lpstr>
      <vt:lpstr>Task Completion Annotation </vt:lpstr>
      <vt:lpstr>Task Completion Annotation </vt:lpstr>
      <vt:lpstr>Task Completion Annotation </vt:lpstr>
      <vt:lpstr>Task Completion Annotation: Examples </vt:lpstr>
      <vt:lpstr>Task Completion Annotation: Examples </vt:lpstr>
      <vt:lpstr>Annotation Primitives</vt:lpstr>
      <vt:lpstr>Streamline the Annotation Process</vt:lpstr>
      <vt:lpstr>LlamaTouch Dataset</vt:lpstr>
      <vt:lpstr>LlamaTouch Dataset</vt:lpstr>
      <vt:lpstr>On-device Task Execution</vt:lpstr>
      <vt:lpstr>On-device Task Execution</vt:lpstr>
      <vt:lpstr>Offline Trace Evaluation</vt:lpstr>
      <vt:lpstr>Offline Trace Evaluation</vt:lpstr>
      <vt:lpstr>Putting Them Together</vt:lpstr>
      <vt:lpstr>Evaluation Setup</vt:lpstr>
      <vt:lpstr>Results from All Tasks</vt:lpstr>
      <vt:lpstr>Results from All Tasks</vt:lpstr>
      <vt:lpstr>Results from All Tasks</vt:lpstr>
      <vt:lpstr>Results from All Tasks</vt:lpstr>
      <vt:lpstr>Results Completed Tasks</vt:lpstr>
      <vt:lpstr>Results Completed Tasks</vt:lpstr>
      <vt:lpstr>Results Completed Tasks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面向SoC边缘平台的系统软件研究</dc:title>
  <dc:creator>Zhang L</dc:creator>
  <cp:lastModifiedBy>Li Zhang</cp:lastModifiedBy>
  <cp:revision>186</cp:revision>
  <dcterms:created xsi:type="dcterms:W3CDTF">2022-11-09T07:53:45Z</dcterms:created>
  <dcterms:modified xsi:type="dcterms:W3CDTF">2024-10-18T03:38:38Z</dcterms:modified>
</cp:coreProperties>
</file>